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5" r:id="rId2"/>
    <p:sldMasterId id="2147483680" r:id="rId3"/>
    <p:sldMasterId id="2147483740" r:id="rId4"/>
    <p:sldMasterId id="2147483752" r:id="rId5"/>
    <p:sldMasterId id="2147483764" r:id="rId6"/>
    <p:sldMasterId id="2147483778" r:id="rId7"/>
    <p:sldMasterId id="2147483790" r:id="rId8"/>
  </p:sldMasterIdLst>
  <p:notesMasterIdLst>
    <p:notesMasterId r:id="rId82"/>
  </p:notesMasterIdLst>
  <p:handoutMasterIdLst>
    <p:handoutMasterId r:id="rId83"/>
  </p:handoutMasterIdLst>
  <p:sldIdLst>
    <p:sldId id="1004" r:id="rId9"/>
    <p:sldId id="720" r:id="rId10"/>
    <p:sldId id="1012" r:id="rId11"/>
    <p:sldId id="1016" r:id="rId12"/>
    <p:sldId id="1017" r:id="rId13"/>
    <p:sldId id="1018" r:id="rId14"/>
    <p:sldId id="1019" r:id="rId15"/>
    <p:sldId id="1032" r:id="rId16"/>
    <p:sldId id="1021" r:id="rId17"/>
    <p:sldId id="1022" r:id="rId18"/>
    <p:sldId id="679" r:id="rId19"/>
    <p:sldId id="1024" r:id="rId20"/>
    <p:sldId id="680" r:id="rId21"/>
    <p:sldId id="684" r:id="rId22"/>
    <p:sldId id="722" r:id="rId23"/>
    <p:sldId id="723" r:id="rId24"/>
    <p:sldId id="729" r:id="rId25"/>
    <p:sldId id="730" r:id="rId26"/>
    <p:sldId id="726" r:id="rId27"/>
    <p:sldId id="934" r:id="rId28"/>
    <p:sldId id="935" r:id="rId29"/>
    <p:sldId id="940" r:id="rId30"/>
    <p:sldId id="949" r:id="rId31"/>
    <p:sldId id="1025" r:id="rId32"/>
    <p:sldId id="467" r:id="rId33"/>
    <p:sldId id="952" r:id="rId34"/>
    <p:sldId id="788" r:id="rId35"/>
    <p:sldId id="1026" r:id="rId36"/>
    <p:sldId id="1027" r:id="rId37"/>
    <p:sldId id="1028" r:id="rId38"/>
    <p:sldId id="920" r:id="rId39"/>
    <p:sldId id="957" r:id="rId40"/>
    <p:sldId id="808" r:id="rId41"/>
    <p:sldId id="742" r:id="rId42"/>
    <p:sldId id="739" r:id="rId43"/>
    <p:sldId id="740" r:id="rId44"/>
    <p:sldId id="741" r:id="rId45"/>
    <p:sldId id="960" r:id="rId46"/>
    <p:sldId id="798" r:id="rId47"/>
    <p:sldId id="965" r:id="rId48"/>
    <p:sldId id="932" r:id="rId49"/>
    <p:sldId id="1033" r:id="rId50"/>
    <p:sldId id="969" r:id="rId51"/>
    <p:sldId id="971" r:id="rId52"/>
    <p:sldId id="972" r:id="rId53"/>
    <p:sldId id="995" r:id="rId54"/>
    <p:sldId id="858" r:id="rId55"/>
    <p:sldId id="859" r:id="rId56"/>
    <p:sldId id="860" r:id="rId57"/>
    <p:sldId id="861" r:id="rId58"/>
    <p:sldId id="862" r:id="rId59"/>
    <p:sldId id="746" r:id="rId60"/>
    <p:sldId id="745" r:id="rId61"/>
    <p:sldId id="627" r:id="rId62"/>
    <p:sldId id="754" r:id="rId63"/>
    <p:sldId id="761" r:id="rId64"/>
    <p:sldId id="759" r:id="rId65"/>
    <p:sldId id="629" r:id="rId66"/>
    <p:sldId id="763" r:id="rId67"/>
    <p:sldId id="768" r:id="rId68"/>
    <p:sldId id="770" r:id="rId69"/>
    <p:sldId id="771" r:id="rId70"/>
    <p:sldId id="772" r:id="rId71"/>
    <p:sldId id="773" r:id="rId72"/>
    <p:sldId id="774" r:id="rId73"/>
    <p:sldId id="1029" r:id="rId74"/>
    <p:sldId id="782" r:id="rId75"/>
    <p:sldId id="781" r:id="rId76"/>
    <p:sldId id="766" r:id="rId77"/>
    <p:sldId id="801" r:id="rId78"/>
    <p:sldId id="780" r:id="rId79"/>
    <p:sldId id="691" r:id="rId80"/>
    <p:sldId id="806" r:id="rId81"/>
  </p:sldIdLst>
  <p:sldSz cx="9144000" cy="6858000" type="screen4x3"/>
  <p:notesSz cx="10020300" cy="6888163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3C9"/>
    <a:srgbClr val="FFFFCC"/>
    <a:srgbClr val="008000"/>
    <a:srgbClr val="FF9900"/>
    <a:srgbClr val="FF6699"/>
    <a:srgbClr val="1138D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8" autoAdjust="0"/>
    <p:restoredTop sz="84339" autoAdjust="0"/>
  </p:normalViewPr>
  <p:slideViewPr>
    <p:cSldViewPr snapToGrid="0">
      <p:cViewPr varScale="1">
        <p:scale>
          <a:sx n="56" d="100"/>
          <a:sy n="56" d="100"/>
        </p:scale>
        <p:origin x="86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484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presProps" Target="presProp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tableStyles" Target="tableStyles.xml"/><Relationship Id="rId61" Type="http://schemas.openxmlformats.org/officeDocument/2006/relationships/slide" Target="slides/slide53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42891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5" tIns="46548" rIns="93095" bIns="4654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75778" y="0"/>
            <a:ext cx="4342891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5" tIns="46548" rIns="93095" bIns="4654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0DFC8270-3389-4612-AF48-FA093675EAE3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542080"/>
            <a:ext cx="4342891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5" tIns="46548" rIns="93095" bIns="4654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75778" y="6542080"/>
            <a:ext cx="4342891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5" tIns="46548" rIns="93095" bIns="4654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/>
            </a:lvl1pPr>
          </a:lstStyle>
          <a:p>
            <a:pPr>
              <a:defRPr/>
            </a:pPr>
            <a:fld id="{7C6F8263-EB30-4A1A-8A56-9E0E0340742E}" type="slidenum">
              <a:rPr lang="pt-BR" altLang="en-US"/>
              <a:pPr>
                <a:defRPr/>
              </a:pPr>
              <a:t>‹nº›</a:t>
            </a:fld>
            <a:endParaRPr lang="pt-BR" altLang="en-US" dirty="0"/>
          </a:p>
        </p:txBody>
      </p:sp>
    </p:spTree>
    <p:extLst>
      <p:ext uri="{BB962C8B-B14F-4D97-AF65-F5344CB8AC3E}">
        <p14:creationId xmlns:p14="http://schemas.microsoft.com/office/powerpoint/2010/main" val="1227480633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42891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5" tIns="46548" rIns="93095" bIns="4654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75778" y="0"/>
            <a:ext cx="4342891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5" tIns="46548" rIns="93095" bIns="4654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661542CA-898C-4253-870A-D8153D253961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87713" y="517525"/>
            <a:ext cx="3444875" cy="2582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1704" y="3272635"/>
            <a:ext cx="8016893" cy="309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5" tIns="46548" rIns="93095" bIns="46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542080"/>
            <a:ext cx="4342891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5" tIns="46548" rIns="93095" bIns="4654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75778" y="6542080"/>
            <a:ext cx="4342891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5" tIns="46548" rIns="93095" bIns="4654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/>
            </a:lvl1pPr>
          </a:lstStyle>
          <a:p>
            <a:pPr>
              <a:defRPr/>
            </a:pPr>
            <a:fld id="{BF53A7F1-8B64-4170-8535-D7DDF7F7285F}" type="slidenum">
              <a:rPr lang="pt-BR" altLang="en-US"/>
              <a:pPr>
                <a:defRPr/>
              </a:pPr>
              <a:t>‹nº›</a:t>
            </a:fld>
            <a:endParaRPr lang="pt-BR" altLang="en-US" dirty="0"/>
          </a:p>
        </p:txBody>
      </p:sp>
    </p:spTree>
    <p:extLst>
      <p:ext uri="{BB962C8B-B14F-4D97-AF65-F5344CB8AC3E}">
        <p14:creationId xmlns:p14="http://schemas.microsoft.com/office/powerpoint/2010/main" val="407552571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.mcz.harvard.edu/history/images/mayr.jpg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287713" y="508098"/>
            <a:ext cx="3444875" cy="258286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53A7F1-8B64-4170-8535-D7DDF7F7285F}" type="slidenum">
              <a:rPr lang="pt-BR" altLang="en-US" smtClean="0"/>
              <a:pPr>
                <a:defRPr/>
              </a:pPr>
              <a:t>1</a:t>
            </a:fld>
            <a:endParaRPr lang="pt-BR" alt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92E8619-7395-4E75-83CF-3C6EBA535AA0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7" name="Espaço Reservado para Cabeçalho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9109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Espaço Reservado para Imagem de Slid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2022">
              <a:spcBef>
                <a:spcPts val="407"/>
              </a:spcBef>
              <a:buClr>
                <a:srgbClr val="000000"/>
              </a:buClr>
            </a:pPr>
            <a:r>
              <a:rPr lang="en-US" altLang="pt-BR" dirty="0" smtClean="0">
                <a:sym typeface="Arial" panose="020B0604020202020204" pitchFamily="34" charset="0"/>
              </a:rPr>
              <a:t>Mayr (1904-2005, died at age 100), Harvard zoologist</a:t>
            </a:r>
          </a:p>
          <a:p>
            <a:pPr marL="42022">
              <a:spcBef>
                <a:spcPts val="407"/>
              </a:spcBef>
              <a:buClr>
                <a:srgbClr val="000000"/>
              </a:buClr>
            </a:pPr>
            <a:r>
              <a:rPr lang="en-US" altLang="pt-BR" dirty="0" smtClean="0">
                <a:sym typeface="Arial" panose="020B0604020202020204" pitchFamily="34" charset="0"/>
              </a:rPr>
              <a:t>Picture from </a:t>
            </a:r>
            <a:r>
              <a:rPr lang="en-US" altLang="pt-BR" u="sng" dirty="0" smtClean="0">
                <a:sym typeface="Arial" panose="020B0604020202020204" pitchFamily="34" charset="0"/>
                <a:hlinkClick r:id="rId3"/>
              </a:rPr>
              <a:t>http://library.mcz.harvard.edu/history/images/mayr.jpg</a:t>
            </a:r>
            <a:r>
              <a:rPr lang="en-US" altLang="pt-BR" dirty="0" smtClean="0">
                <a:sym typeface="Arial" panose="020B0604020202020204" pitchFamily="34" charset="0"/>
              </a:rPr>
              <a:t>, accessed 19 Feb. 2004</a:t>
            </a:r>
          </a:p>
        </p:txBody>
      </p:sp>
      <p:sp>
        <p:nvSpPr>
          <p:cNvPr id="20787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397" indent="-290922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688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9164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4639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0114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559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1065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654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7F25115-8E6F-4BC0-9457-E4F17C4B65CF}" type="slidenum">
              <a:rPr lang="pt-BR" altLang="en-US" b="0"/>
              <a:pPr/>
              <a:t>46</a:t>
            </a:fld>
            <a:endParaRPr lang="pt-BR" altLang="en-US" b="0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73F5972-20E7-42B4-BC85-9AB408292A7D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3922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397" indent="-290922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688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9164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4639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0114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559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1065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654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4F34DDC-5A32-426D-AD7B-36309A999794}" type="slidenum">
              <a:rPr lang="pt-BR" altLang="en-US" b="0"/>
              <a:pPr/>
              <a:t>56</a:t>
            </a:fld>
            <a:endParaRPr lang="pt-BR" altLang="en-US" b="0" dirty="0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14C2129-2298-482C-8173-BD03F316CD01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1623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397" indent="-290922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688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9164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4639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0114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559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1065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654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B1B3769-294C-480B-8CFE-5FB8EC24855F}" type="slidenum">
              <a:rPr lang="pt-BR" altLang="en-US" b="0"/>
              <a:pPr/>
              <a:t>58</a:t>
            </a:fld>
            <a:endParaRPr lang="pt-BR" altLang="en-US" b="0" dirty="0"/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5E8261B-B0C2-4EE7-A873-79437FA3745C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7984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en-US" dirty="0" smtClean="0"/>
              <a:t>Uma família foi visitar este museu.  O pai ensinava sobre evolução e criação. Eles tinham também uma filha com 12 anos de idade.</a:t>
            </a:r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397" indent="-290922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688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9164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4639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0114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559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1065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654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D3DF13B-5E41-4C18-AAD3-22ED9354BE3E}" type="slidenum">
              <a:rPr lang="pt-BR" altLang="en-US" b="0">
                <a:solidFill>
                  <a:srgbClr val="000000"/>
                </a:solidFill>
              </a:rPr>
              <a:pPr/>
              <a:t>61</a:t>
            </a:fld>
            <a:endParaRPr lang="pt-BR" altLang="en-US" b="0" dirty="0">
              <a:solidFill>
                <a:srgbClr val="000000"/>
              </a:solidFill>
            </a:endParaRPr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FBD5A46-A488-44AC-95DB-FD67C8A6CD53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3094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en-US" dirty="0" smtClean="0"/>
              <a:t>Durante o tour o guia falou que este fóssil tinha 100 milhões de anos.  A menina levantou a mão e perguntou para o guia como ele sabe a idade do fóssil.  O guia explicou que sabe a idade do fóssil pela idade da rocha onde foi encontrado.  Indo para o outro lado do museu parou em frente de um display da coluna geológica.</a:t>
            </a:r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397" indent="-290922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688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9164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4639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0114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559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1065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654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6C5C50-1AD3-44D7-B03C-42F5F8CBEB5E}" type="slidenum">
              <a:rPr lang="pt-BR" altLang="en-US" b="0">
                <a:solidFill>
                  <a:srgbClr val="000000"/>
                </a:solidFill>
              </a:rPr>
              <a:pPr/>
              <a:t>62</a:t>
            </a:fld>
            <a:endParaRPr lang="pt-BR" altLang="en-US" b="0" dirty="0">
              <a:solidFill>
                <a:srgbClr val="000000"/>
              </a:solidFill>
            </a:endParaRPr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8F0EA40-E27D-48CA-9728-83F21B75CCAB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7580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2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en-US" dirty="0" smtClean="0"/>
              <a:t>La o guia estava explicando as idades das rochas da coluna geológica.  A menina levantou a mão a segunda vez, e perguntou como ele sabia a idade das rochas.  O guia explicou que a idade das rochas são determinados pela idade dos fósseis que elas têm.  Pela terceira vez a menina levantou a mão de novo e falou...</a:t>
            </a:r>
          </a:p>
        </p:txBody>
      </p:sp>
      <p:sp>
        <p:nvSpPr>
          <p:cNvPr id="252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397" indent="-290922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688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9164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4639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0114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559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1065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654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170711-177C-49ED-88FF-1BA92DA5AE1D}" type="slidenum">
              <a:rPr lang="pt-BR" altLang="en-US" b="0">
                <a:solidFill>
                  <a:srgbClr val="000000"/>
                </a:solidFill>
              </a:rPr>
              <a:pPr/>
              <a:t>63</a:t>
            </a:fld>
            <a:endParaRPr lang="pt-BR" altLang="en-US" b="0" dirty="0">
              <a:solidFill>
                <a:srgbClr val="000000"/>
              </a:solidFill>
            </a:endParaRPr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81EB9B4-1F53-4254-8352-986FBB661621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3274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en-US" dirty="0" smtClean="0"/>
              <a:t>Lá você falou que a rocha deu a idade para o fóssil.  Agora está dizendo que o fóssil dá a idade para as rochas. ISSO NÃO É RACIOCÍNIO CIRCULAR?...</a:t>
            </a:r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397" indent="-290922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688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9164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4639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0114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559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1065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654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E4DCAEB-54CF-4C16-A1BD-58043C98E7CF}" type="slidenum">
              <a:rPr lang="pt-BR" altLang="en-US" b="0">
                <a:solidFill>
                  <a:srgbClr val="000000"/>
                </a:solidFill>
              </a:rPr>
              <a:pPr/>
              <a:t>64</a:t>
            </a:fld>
            <a:endParaRPr lang="pt-BR" altLang="en-US" b="0" dirty="0">
              <a:solidFill>
                <a:srgbClr val="000000"/>
              </a:solidFill>
            </a:endParaRPr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EBCF47-058B-458E-8CB2-C7DBE91F562A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8883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en-US" dirty="0" smtClean="0"/>
              <a:t>A boca do guia caiu e ele falou: “Eu nunca pensei nisso, mas você tem razão”.</a:t>
            </a:r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397" indent="-290922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688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9164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4639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0114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559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1065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654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E356561-309C-44F4-93E9-E44AA6B61B3D}" type="slidenum">
              <a:rPr lang="pt-BR" altLang="en-US" b="0">
                <a:solidFill>
                  <a:srgbClr val="000000"/>
                </a:solidFill>
              </a:rPr>
              <a:pPr/>
              <a:t>65</a:t>
            </a:fld>
            <a:endParaRPr lang="pt-BR" altLang="en-US" b="0" dirty="0">
              <a:solidFill>
                <a:srgbClr val="000000"/>
              </a:solidFill>
            </a:endParaRPr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D6E5EC3-52DF-4009-8743-71E842446290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7191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d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61542CA-898C-4253-870A-D8153D253961}" type="datetime1">
              <a:rPr lang="pt-BR" smtClean="0"/>
              <a:t>08/09/2023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Geológico</a:t>
            </a: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F53A7F1-8B64-4170-8535-D7DDF7F7285F}" type="slidenum">
              <a:rPr lang="pt-BR" altLang="en-US" smtClean="0"/>
              <a:pPr>
                <a:defRPr/>
              </a:pPr>
              <a:t>69</a:t>
            </a:fld>
            <a:endParaRPr lang="pt-BR" altLang="en-US" dirty="0"/>
          </a:p>
        </p:txBody>
      </p:sp>
    </p:spTree>
    <p:extLst>
      <p:ext uri="{BB962C8B-B14F-4D97-AF65-F5344CB8AC3E}">
        <p14:creationId xmlns:p14="http://schemas.microsoft.com/office/powerpoint/2010/main" val="2942388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61542CA-898C-4253-870A-D8153D253961}" type="datetime1">
              <a:rPr lang="pt-BR" smtClean="0"/>
              <a:t>08/09/2023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Geológico</a:t>
            </a: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F53A7F1-8B64-4170-8535-D7DDF7F7285F}" type="slidenum">
              <a:rPr lang="pt-BR" altLang="en-US" smtClean="0"/>
              <a:pPr>
                <a:defRPr/>
              </a:pPr>
              <a:t>70</a:t>
            </a:fld>
            <a:endParaRPr lang="pt-BR" altLang="en-US" dirty="0"/>
          </a:p>
        </p:txBody>
      </p:sp>
    </p:spTree>
    <p:extLst>
      <p:ext uri="{BB962C8B-B14F-4D97-AF65-F5344CB8AC3E}">
        <p14:creationId xmlns:p14="http://schemas.microsoft.com/office/powerpoint/2010/main" val="53511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397" indent="-290922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688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9164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4639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0114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559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1065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654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56F5748-1A93-4E0F-8FF5-A0213A36292A}" type="slidenum">
              <a:rPr lang="pt-BR" altLang="en-US" b="0"/>
              <a:pPr/>
              <a:t>13</a:t>
            </a:fld>
            <a:endParaRPr lang="pt-BR" altLang="en-US" b="0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en-US" dirty="0" smtClean="0"/>
              <a:t>V</a:t>
            </a:r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5E91A52-897C-4983-924C-D19929046F6E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9755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397" indent="-290922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688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9164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4639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0114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559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1065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654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2E70C6B-0B3C-4E46-838A-8AAFD9FD72F4}" type="slidenum">
              <a:rPr lang="pt-BR" altLang="en-US" b="0"/>
              <a:pPr/>
              <a:t>72</a:t>
            </a:fld>
            <a:endParaRPr lang="pt-BR" altLang="en-US" b="0" dirty="0"/>
          </a:p>
        </p:txBody>
      </p:sp>
      <p:sp>
        <p:nvSpPr>
          <p:cNvPr id="276483" name="Rectangle 7"/>
          <p:cNvSpPr txBox="1">
            <a:spLocks noGrp="1" noChangeArrowheads="1"/>
          </p:cNvSpPr>
          <p:nvPr/>
        </p:nvSpPr>
        <p:spPr bwMode="auto">
          <a:xfrm>
            <a:off x="5677409" y="6543675"/>
            <a:ext cx="4342891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95" tIns="46548" rIns="93095" bIns="46548" anchor="b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6134006C-4D7A-4239-9683-FA89E28BBB1D}" type="slidenum">
              <a:rPr lang="en-US" altLang="en-US" sz="1200" b="0">
                <a:latin typeface="Times New Roman" panose="02020603050405020304" pitchFamily="18" charset="0"/>
              </a:rPr>
              <a:pPr algn="r"/>
              <a:t>72</a:t>
            </a:fld>
            <a:endParaRPr lang="en-US" altLang="en-US" sz="1200" b="0" dirty="0">
              <a:latin typeface="Times New Roman" panose="02020603050405020304" pitchFamily="18" charset="0"/>
            </a:endParaRPr>
          </a:p>
        </p:txBody>
      </p:sp>
      <p:sp>
        <p:nvSpPr>
          <p:cNvPr id="276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6150" y="3272635"/>
            <a:ext cx="7348002" cy="30987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4D4EF03-7D0A-459A-A163-B3EB3BFD0CD0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708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53A7F1-8B64-4170-8535-D7DDF7F7285F}" type="slidenum">
              <a:rPr lang="pt-BR" altLang="en-US" smtClean="0"/>
              <a:pPr>
                <a:defRPr/>
              </a:pPr>
              <a:t>17</a:t>
            </a:fld>
            <a:endParaRPr lang="pt-BR" alt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764D4782-6CB5-4D3E-8532-79D42E86509D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7" name="Espaço Reservado para Cabeçalho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0579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Espaço Reservado para Imagem de Slid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15360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397" indent="-290922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688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9164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4639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0114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559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1065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654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C4C0C6-C2A3-48E4-B10E-B334C4E52955}" type="slidenum">
              <a:rPr lang="pt-BR" altLang="en-US" b="0"/>
              <a:pPr/>
              <a:t>30</a:t>
            </a:fld>
            <a:endParaRPr lang="pt-BR" altLang="en-US" b="0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D14F63B-01C8-4B0F-AAB5-CE0514ACF821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0671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13312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397" indent="-290922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688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9164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4639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0114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559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1065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654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CA8305F-58C8-462D-B623-F5048B665BD5}" type="slidenum">
              <a:rPr lang="pt-BR" altLang="en-US" b="0"/>
              <a:pPr/>
              <a:t>31</a:t>
            </a:fld>
            <a:endParaRPr lang="pt-BR" altLang="en-US" b="0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D9FDC86-687D-4C69-A6AA-191EEFA05FB8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3435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 sz="1400" dirty="0"/>
              <a:t>The quote is from Lyell’s letter on 14 June 1830 to fellow uniformitarian geologist, George Poulett Scrope </a:t>
            </a:r>
            <a:r>
              <a:rPr lang="en-US" altLang="pt-BR" dirty="0" smtClean="0"/>
              <a:t>(also a member of Parliament), whom Lyell was encouraging and instructing on how to write his article for the </a:t>
            </a:r>
            <a:r>
              <a:rPr lang="en-US" altLang="pt-BR" i="1" dirty="0" smtClean="0"/>
              <a:t>Quarterly Review</a:t>
            </a:r>
            <a:r>
              <a:rPr lang="en-US" altLang="pt-BR" dirty="0" smtClean="0"/>
              <a:t> to accomplish what Lyell prescribed above so that the British church leaders would accept the millions of years and reject Genesis.</a:t>
            </a:r>
          </a:p>
          <a:p>
            <a:endParaRPr lang="pt-BR" altLang="pt-BR" dirty="0" smtClean="0"/>
          </a:p>
        </p:txBody>
      </p:sp>
      <p:sp>
        <p:nvSpPr>
          <p:cNvPr id="14438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397" indent="-290922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688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9164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4639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0114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559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1065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654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B42B98C-E27A-4EC2-BA71-389CFA40F720}" type="slidenum">
              <a:rPr lang="pt-BR" altLang="en-US" b="0"/>
              <a:pPr/>
              <a:t>37</a:t>
            </a:fld>
            <a:endParaRPr lang="pt-BR" altLang="en-US" b="0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9E134E8-6274-4425-9EA4-F72DEC472D7C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5324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Espaço Reservado para Imagem de Slid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15565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397" indent="-290922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688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9164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4639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0114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559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1065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654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8E7DB5B-8982-4C0A-A4BD-91ABB9488FE3}" type="slidenum">
              <a:rPr lang="pt-BR" altLang="en-US" b="0">
                <a:solidFill>
                  <a:srgbClr val="000000"/>
                </a:solidFill>
              </a:rPr>
              <a:pPr/>
              <a:t>40</a:t>
            </a:fld>
            <a:endParaRPr lang="pt-BR" altLang="en-US" b="0" dirty="0">
              <a:solidFill>
                <a:srgbClr val="000000"/>
              </a:solidFill>
            </a:endParaRPr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E58EC56-EE0A-4A83-A590-F03B28A2E6D9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9363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Espaço Reservado para Imagem de Slid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16282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397" indent="-290922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688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9164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4639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0114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559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1065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654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1502CA0-C3D9-4C42-9FCA-01B7C52CDAA2}" type="slidenum">
              <a:rPr lang="pt-BR" altLang="en-US" b="0">
                <a:solidFill>
                  <a:srgbClr val="000000"/>
                </a:solidFill>
              </a:rPr>
              <a:pPr/>
              <a:t>43</a:t>
            </a:fld>
            <a:endParaRPr lang="pt-BR" altLang="en-US" b="0" dirty="0">
              <a:solidFill>
                <a:srgbClr val="000000"/>
              </a:solidFill>
            </a:endParaRPr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6681AF1-3A33-4A64-9D02-E8761087BCB3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931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Espaço Reservado para Imagem de Slid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167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397" indent="-290922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688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9164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4639" indent="-2327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0114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559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1065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6540" indent="-2327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302A4F9-7179-4229-B91F-D534EC1D976E}" type="slidenum">
              <a:rPr lang="pt-BR" altLang="en-US" b="0"/>
              <a:pPr/>
              <a:t>45</a:t>
            </a:fld>
            <a:endParaRPr lang="pt-BR" altLang="en-US" b="0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9E84474-8069-4E3F-9461-DB64323D0217}" type="datetime1">
              <a:rPr lang="pt-BR" smtClean="0"/>
              <a:t>07/09/2023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Introdução e Coluna </a:t>
            </a:r>
            <a:r>
              <a:rPr lang="pt-BR" dirty="0" smtClean="0"/>
              <a:t>Geológico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Idade da Terra 1 - Ver.30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8755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762000"/>
            <a:ext cx="7620000" cy="2838450"/>
          </a:xfrm>
        </p:spPr>
        <p:txBody>
          <a:bodyPr/>
          <a:lstStyle>
            <a:lvl1pPr>
              <a:defRPr sz="6600" b="0"/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810000"/>
            <a:ext cx="7620000" cy="1752600"/>
          </a:xfrm>
        </p:spPr>
        <p:txBody>
          <a:bodyPr/>
          <a:lstStyle>
            <a:lvl1pPr marL="0" indent="0">
              <a:buFontTx/>
              <a:buNone/>
              <a:defRPr sz="4000"/>
            </a:lvl1pPr>
          </a:lstStyle>
          <a:p>
            <a:r>
              <a:rPr lang="en-US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93013-13D5-4B36-9AB3-5B8BF7AA0456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934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AF4CD-14F3-4064-B658-65AE8F405C15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4087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344C0-F4AA-4160-9866-527F93E90504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2793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C6289-53B5-4DE2-9573-27E64A1FEB4D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419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BECE8-8070-45C3-B013-B5F52D0C847C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3864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E00C98-FFD6-4EAE-B744-C00B82164C8F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590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46C7D8-04D6-40EA-A52C-B7A204BB65F7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2945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BB4AF9-3178-4BDD-A24C-8001D815962E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6550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684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84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79CE47-E702-4852-9C6C-ED30A30C03A8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8818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69387C-395E-4AB4-A2AB-071611208CCF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8592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0780AE-1011-47A4-8607-FC3B110EEC51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644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439C4-0856-493A-B739-BEAF1BCFBA30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2305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3A8B493-0448-4314-B33B-843F0A0CEB64}" type="slidenum">
              <a:rPr lang="en-US" altLang="en-US" smtClean="0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0850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E128281-B0D2-4D74-B7DF-703B0A8446C0}" type="slidenum">
              <a:rPr lang="en-US" altLang="en-US" smtClean="0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792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EC15D49-6390-41CF-8108-587835C24B1A}" type="slidenum">
              <a:rPr lang="en-US" altLang="en-US" smtClean="0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6804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AE04B7-CB41-4DAC-927A-BDBF36AE0800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1583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943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8943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D7D225-0F7D-4203-AB46-56F0B8FAEF27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551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544FF940-8755-4909-BCFD-E56E57DD31C5}" type="slidenum">
              <a:rPr lang="pt-BR" altLang="en-US" smtClean="0"/>
              <a:pPr/>
              <a:t>‹nº›</a:t>
            </a:fld>
            <a:endParaRPr lang="pt-BR" altLang="en-US" dirty="0"/>
          </a:p>
        </p:txBody>
      </p:sp>
    </p:spTree>
    <p:extLst>
      <p:ext uri="{BB962C8B-B14F-4D97-AF65-F5344CB8AC3E}">
        <p14:creationId xmlns:p14="http://schemas.microsoft.com/office/powerpoint/2010/main" val="3346209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smtClean="0"/>
            </a:lvl1pPr>
          </a:lstStyle>
          <a:p>
            <a:pPr>
              <a:defRPr/>
            </a:pPr>
            <a:fld id="{37D9BA08-7F8A-42A2-8C61-EBABC3BA3FDB}" type="slidenum">
              <a:rPr lang="en-US" altLang="en-US" smtClean="0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702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1AF1C9-9D7B-45E9-AF1D-5848C1F96537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180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1868FF-8921-44D8-A1A1-55027486D90D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7655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684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84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817F64-F71D-4683-A1D4-B82928D01E4F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695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665F0-ABD1-4E2D-9879-229B1C08FAF9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886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54197D-857C-4D97-859D-FB8CA5DDB74C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571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7C99A6-953A-4389-96E4-CE7E9D67673D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4259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FD4992-C080-4010-ADF7-22DB2636FFF7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7732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767A6-577C-4767-AE39-919D874A1294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3539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78C016-9C55-4647-9EA5-B7844F48D8EC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3351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202C26-C963-4BC2-BC4E-A47E32401C71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61027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943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8943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8D7CA9-7E48-4011-8D2F-6D4169BBCF12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93535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E2F122-8462-49D5-891B-29C6C5B4602B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3344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3C84DD-0402-4F50-95FB-C61DAC2BE706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6177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DCBF7A-2917-4B94-AD74-9722211E67F2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0716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301CA-A617-4021-9F81-E05AD796F3AD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718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684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84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9FC4BE-1D4D-46A4-AD8F-1EEA517B10FC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64363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26A759-733C-4567-B03C-E1FAC00A45EC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80578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38B053-4008-4FE0-90DD-5E46DABB77EB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6555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B8A9CC-85CA-41CF-B99B-5F85CF0B0A1F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43882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F508F7-4EF7-431F-835A-990696D49DF3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19266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92799F-45A6-45D2-B13B-E4EC4BE3C0D3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79773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5C2F0E-A375-4F12-8501-CD146CCAD9AB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38988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943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8943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7C1B79-8D6E-466B-A619-E3A54C415529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69442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860576-6961-4672-AEAA-1803D2CD1D42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2672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DBD5D3-ED9C-444C-9D24-806949444E0D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907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79317-ED06-41F7-AAF0-C8CA6168F0E3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1138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75CF46-889A-41F1-8916-D845884CE6A9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66585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684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84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8B18AC-9DD5-4557-8DF5-F21227C2CF83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6594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608717-1C6D-4D0B-AFA0-A1E461EEFE15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0944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CCC40E-4B81-4C04-966C-E752AD8A5B99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4519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3961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5F0BCB-9E4B-4D47-8F7B-88F5B5108ABD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1173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9CBEA8-1DD4-454B-8F08-2A8B26D64899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0366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A18A13-68BD-46F7-95FE-361773E23461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709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943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8943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3FD7825-5EB9-4431-8D3F-D3E470ED7496}" type="slidenum">
              <a:rPr lang="en-US" altLang="en-US" smtClean="0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538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762000"/>
            <a:ext cx="7620000" cy="2838450"/>
          </a:xfrm>
        </p:spPr>
        <p:txBody>
          <a:bodyPr/>
          <a:lstStyle>
            <a:lvl1pPr>
              <a:defRPr sz="6600" b="0"/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810000"/>
            <a:ext cx="7620000" cy="1752600"/>
          </a:xfrm>
        </p:spPr>
        <p:txBody>
          <a:bodyPr/>
          <a:lstStyle>
            <a:lvl1pPr marL="0" indent="0">
              <a:buFontTx/>
              <a:buNone/>
              <a:defRPr sz="4000"/>
            </a:lvl1pPr>
          </a:lstStyle>
          <a:p>
            <a:r>
              <a:rPr lang="en-US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58CFA-419F-40AB-8C74-33C422CD20C0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5814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5C8DE-060D-405E-B4E8-6E13AC6361FE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26173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609D-E469-4247-8864-6ADDF5FDF275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96453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07F33-FB35-4A34-9089-12838E78DC2D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71434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C41A5-DE6B-4224-8E77-1865565F664D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00165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2E30C-9455-425C-BDE3-CCD6AAE44B88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54612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B2D0B-7396-4E64-A280-AF9F481C8FD7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06677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2028C-A261-4044-BC25-AF0F2A82C09C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34828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B05DD-F09F-44FD-AA80-18B982EEE70D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73143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E87E7-5497-4376-AA00-AD3CC0D3BE5D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23378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54AC4-F957-4073-BC53-296B8683B2EF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71342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C0C48-6697-4459-818B-1098AD726061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4177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F74DB-5997-4624-AAD6-4E05DA5FECB1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31966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0DDAA-3884-4689-8A9A-CE5E558B493D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10817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6AED9-77BB-4FD2-AFB5-091FF602C82B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20581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95C0D7-CB21-4CDD-AC0D-5C8CE3DFD716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58044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1DA735-9979-43E4-A119-6E562B46C8DC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71548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7EBC08-75CA-4A10-AD4C-F8C8C1520E56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24346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684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84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6EC2A0-B34A-49B2-BEE7-154A833B5514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10551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143F61-7EF9-4105-A995-6A3669A2B9C0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83510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8A3618-BEFC-49B2-AF9C-6FC4D3805519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42061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D25178-5C8D-4581-ACFD-F05218845509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50042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76B0E1-6B56-4A17-BDC5-3CF0CD492677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429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17BA0-B632-48D8-808D-2E01A3D5277E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99789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D115DA-91A2-480B-AFB4-9262F1BC6352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30122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678B44-7DD1-41E9-BD69-3CA3C017450F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04564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943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8943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52D146-5BC6-47AD-A7AF-38B997F1C61B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71538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4D2722-2037-4E2E-BE31-4E2FBFFD1234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86430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193EB0-E775-47BB-89F0-B866CE0DACD6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67565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AE75EA-163B-4145-AEE8-FA0AD9A47C36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14061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684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84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F0BE69-FD4E-4821-9CEC-7F17AF5A8F32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73871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A0DFF9-7DA5-4289-B6E9-8636CBA83356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91541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7761D8-1754-4C0B-B997-B809789A5995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28354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336B17-CA59-472A-9483-FED9F9388753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8330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637EF-6CBE-480D-A653-96FCD66BA38E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31023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8C056C-24D4-4E2B-8590-A169FA58BBF2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5370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3D134D-CE66-49E1-9670-46ED9FC6AF55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84712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94F8DA-0108-48DE-B471-2A7FD08F3FF7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08093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943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8943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04BA96-F396-4587-86DE-D4413C1882A7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6492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00000">
              <a:srgbClr val="6666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Clique para editar os estilos do texto mestre</a:t>
            </a:r>
          </a:p>
          <a:p>
            <a:pPr lvl="1"/>
            <a:r>
              <a:rPr lang="en-US" altLang="en-US" smtClean="0"/>
              <a:t>Segundo nível</a:t>
            </a:r>
          </a:p>
          <a:p>
            <a:pPr lvl="2"/>
            <a:r>
              <a:rPr lang="en-US" altLang="en-US" smtClean="0"/>
              <a:t>Terceiro nível</a:t>
            </a:r>
          </a:p>
          <a:p>
            <a:pPr lvl="3"/>
            <a:r>
              <a:rPr lang="en-US" altLang="en-US" smtClean="0"/>
              <a:t>Quarto nível</a:t>
            </a:r>
          </a:p>
          <a:p>
            <a:pPr lvl="4"/>
            <a:r>
              <a:rPr lang="en-US" altLang="en-US" smtClean="0"/>
              <a:t>Quinto nível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 b="0" smtClean="0"/>
            </a:lvl1pPr>
          </a:lstStyle>
          <a:p>
            <a:pPr>
              <a:defRPr/>
            </a:pPr>
            <a:fld id="{65829F5A-85C2-4801-9BB8-44F53C11807C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8" r:id="rId1"/>
    <p:sldLayoutId id="2147485629" r:id="rId2"/>
    <p:sldLayoutId id="2147485630" r:id="rId3"/>
    <p:sldLayoutId id="2147485631" r:id="rId4"/>
    <p:sldLayoutId id="2147485632" r:id="rId5"/>
    <p:sldLayoutId id="2147485633" r:id="rId6"/>
    <p:sldLayoutId id="2147485634" r:id="rId7"/>
    <p:sldLayoutId id="2147485635" r:id="rId8"/>
    <p:sldLayoutId id="2147485636" r:id="rId9"/>
    <p:sldLayoutId id="2147485637" r:id="rId10"/>
    <p:sldLayoutId id="2147485638" r:id="rId11"/>
    <p:sldLayoutId id="2147485639" r:id="rId12"/>
    <p:sldLayoutId id="214748564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011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68425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0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0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0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/>
            </a:lvl1pPr>
          </a:lstStyle>
          <a:p>
            <a:pPr>
              <a:defRPr/>
            </a:pPr>
            <a:fld id="{DDD3FEAA-4B88-49A7-8696-581056A84138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  <p:sp>
        <p:nvSpPr>
          <p:cNvPr id="610311" name="AutoShape 7"/>
          <p:cNvSpPr>
            <a:spLocks noChangeArrowheads="1"/>
          </p:cNvSpPr>
          <p:nvPr userDrawn="1"/>
        </p:nvSpPr>
        <p:spPr bwMode="auto">
          <a:xfrm>
            <a:off x="1093788" y="1004888"/>
            <a:ext cx="6954837" cy="106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65E47"/>
              </a:gs>
              <a:gs pos="50000">
                <a:srgbClr val="FFCC99"/>
              </a:gs>
              <a:gs pos="100000">
                <a:srgbClr val="765E47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54" r:id="rId1"/>
    <p:sldLayoutId id="2147485655" r:id="rId2"/>
    <p:sldLayoutId id="2147485656" r:id="rId3"/>
    <p:sldLayoutId id="2147485657" r:id="rId4"/>
    <p:sldLayoutId id="2147485658" r:id="rId5"/>
    <p:sldLayoutId id="2147485659" r:id="rId6"/>
    <p:sldLayoutId id="2147485660" r:id="rId7"/>
    <p:sldLayoutId id="2147485661" r:id="rId8"/>
    <p:sldLayoutId id="2147485662" r:id="rId9"/>
    <p:sldLayoutId id="2147485663" r:id="rId10"/>
    <p:sldLayoutId id="2147485664" r:id="rId11"/>
    <p:sldLayoutId id="214748572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311" grpId="0" animBg="1"/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33"/>
        </a:buClr>
        <a:buSzPct val="70000"/>
        <a:buFont typeface="Wingdings" panose="05000000000000000000" pitchFamily="2" charset="2"/>
        <a:buChar char="u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33"/>
        </a:buClr>
        <a:buSzPct val="60000"/>
        <a:buFont typeface="Wingdings" panose="05000000000000000000" pitchFamily="2" charset="2"/>
        <a:buChar char="n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011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68425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0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0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0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4F18EB6-5033-4039-861F-9092BF87F7C6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  <p:sp>
        <p:nvSpPr>
          <p:cNvPr id="610311" name="AutoShape 7"/>
          <p:cNvSpPr>
            <a:spLocks noChangeArrowheads="1"/>
          </p:cNvSpPr>
          <p:nvPr userDrawn="1"/>
        </p:nvSpPr>
        <p:spPr bwMode="auto">
          <a:xfrm>
            <a:off x="1093788" y="1004888"/>
            <a:ext cx="6954837" cy="106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65E47"/>
              </a:gs>
              <a:gs pos="50000">
                <a:srgbClr val="FFCC99"/>
              </a:gs>
              <a:gs pos="100000">
                <a:srgbClr val="765E47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65" r:id="rId1"/>
    <p:sldLayoutId id="2147485666" r:id="rId2"/>
    <p:sldLayoutId id="2147485667" r:id="rId3"/>
    <p:sldLayoutId id="2147485668" r:id="rId4"/>
    <p:sldLayoutId id="2147485669" r:id="rId5"/>
    <p:sldLayoutId id="2147485670" r:id="rId6"/>
    <p:sldLayoutId id="2147485671" r:id="rId7"/>
    <p:sldLayoutId id="2147485672" r:id="rId8"/>
    <p:sldLayoutId id="2147485673" r:id="rId9"/>
    <p:sldLayoutId id="2147485674" r:id="rId10"/>
    <p:sldLayoutId id="214748567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311" grpId="0" animBg="1"/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33"/>
        </a:buClr>
        <a:buSzPct val="70000"/>
        <a:buFont typeface="Wingdings" panose="05000000000000000000" pitchFamily="2" charset="2"/>
        <a:buChar char="u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33"/>
        </a:buClr>
        <a:buSzPct val="60000"/>
        <a:buFont typeface="Wingdings" panose="05000000000000000000" pitchFamily="2" charset="2"/>
        <a:buChar char="n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011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68425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0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0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0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6B3588C-6EA6-48BC-8CD2-FC0D4FD98A76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  <p:sp>
        <p:nvSpPr>
          <p:cNvPr id="610311" name="AutoShape 7"/>
          <p:cNvSpPr>
            <a:spLocks noChangeArrowheads="1"/>
          </p:cNvSpPr>
          <p:nvPr userDrawn="1"/>
        </p:nvSpPr>
        <p:spPr bwMode="auto">
          <a:xfrm>
            <a:off x="1093788" y="1004888"/>
            <a:ext cx="6954837" cy="106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65E47"/>
              </a:gs>
              <a:gs pos="50000">
                <a:srgbClr val="FFCC99"/>
              </a:gs>
              <a:gs pos="100000">
                <a:srgbClr val="765E47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6" r:id="rId1"/>
    <p:sldLayoutId id="2147485677" r:id="rId2"/>
    <p:sldLayoutId id="2147485678" r:id="rId3"/>
    <p:sldLayoutId id="2147485679" r:id="rId4"/>
    <p:sldLayoutId id="2147485680" r:id="rId5"/>
    <p:sldLayoutId id="2147485681" r:id="rId6"/>
    <p:sldLayoutId id="2147485682" r:id="rId7"/>
    <p:sldLayoutId id="2147485683" r:id="rId8"/>
    <p:sldLayoutId id="2147485684" r:id="rId9"/>
    <p:sldLayoutId id="2147485685" r:id="rId10"/>
    <p:sldLayoutId id="214748568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311" grpId="0" animBg="1"/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33"/>
        </a:buClr>
        <a:buSzPct val="70000"/>
        <a:buFont typeface="Wingdings" panose="05000000000000000000" pitchFamily="2" charset="2"/>
        <a:buChar char="u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33"/>
        </a:buClr>
        <a:buSzPct val="60000"/>
        <a:buFont typeface="Wingdings" panose="05000000000000000000" pitchFamily="2" charset="2"/>
        <a:buChar char="n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011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68425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0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0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0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346286E-FCC9-4DAD-85CA-C9063A50FE35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  <p:sp>
        <p:nvSpPr>
          <p:cNvPr id="610311" name="AutoShape 7"/>
          <p:cNvSpPr>
            <a:spLocks noChangeArrowheads="1"/>
          </p:cNvSpPr>
          <p:nvPr userDrawn="1"/>
        </p:nvSpPr>
        <p:spPr bwMode="auto">
          <a:xfrm>
            <a:off x="1093788" y="1004888"/>
            <a:ext cx="6954837" cy="106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65E47"/>
              </a:gs>
              <a:gs pos="50000">
                <a:srgbClr val="FFCC99"/>
              </a:gs>
              <a:gs pos="100000">
                <a:srgbClr val="765E47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7" r:id="rId1"/>
    <p:sldLayoutId id="2147485688" r:id="rId2"/>
    <p:sldLayoutId id="2147485689" r:id="rId3"/>
    <p:sldLayoutId id="2147485690" r:id="rId4"/>
    <p:sldLayoutId id="2147485691" r:id="rId5"/>
    <p:sldLayoutId id="2147485692" r:id="rId6"/>
    <p:sldLayoutId id="2147485693" r:id="rId7"/>
    <p:sldLayoutId id="2147485694" r:id="rId8"/>
    <p:sldLayoutId id="2147485695" r:id="rId9"/>
    <p:sldLayoutId id="2147485696" r:id="rId10"/>
    <p:sldLayoutId id="214748569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311" grpId="0" animBg="1"/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33"/>
        </a:buClr>
        <a:buSzPct val="70000"/>
        <a:buFont typeface="Wingdings" panose="05000000000000000000" pitchFamily="2" charset="2"/>
        <a:buChar char="u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33"/>
        </a:buClr>
        <a:buSzPct val="60000"/>
        <a:buFont typeface="Wingdings" panose="05000000000000000000" pitchFamily="2" charset="2"/>
        <a:buChar char="n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00000">
              <a:srgbClr val="6666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Clique para editar o estilo do título mestre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Clique para editar os estilos do texto mestre</a:t>
            </a:r>
          </a:p>
          <a:p>
            <a:pPr lvl="1"/>
            <a:r>
              <a:rPr lang="en-US" altLang="en-US" smtClean="0"/>
              <a:t>Segundo nível</a:t>
            </a:r>
          </a:p>
          <a:p>
            <a:pPr lvl="2"/>
            <a:r>
              <a:rPr lang="en-US" altLang="en-US" smtClean="0"/>
              <a:t>Terceiro nível</a:t>
            </a:r>
          </a:p>
          <a:p>
            <a:pPr lvl="3"/>
            <a:r>
              <a:rPr lang="en-US" altLang="en-US" smtClean="0"/>
              <a:t>Quarto nível</a:t>
            </a:r>
          </a:p>
          <a:p>
            <a:pPr lvl="4"/>
            <a:r>
              <a:rPr lang="en-US" altLang="en-US" smtClean="0"/>
              <a:t>Quinto nível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D12D24-C6DB-4D5A-8B1C-C9306FBA9E1A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41" r:id="rId1"/>
    <p:sldLayoutId id="2147485642" r:id="rId2"/>
    <p:sldLayoutId id="2147485643" r:id="rId3"/>
    <p:sldLayoutId id="2147485644" r:id="rId4"/>
    <p:sldLayoutId id="2147485645" r:id="rId5"/>
    <p:sldLayoutId id="2147485646" r:id="rId6"/>
    <p:sldLayoutId id="2147485647" r:id="rId7"/>
    <p:sldLayoutId id="2147485648" r:id="rId8"/>
    <p:sldLayoutId id="2147485649" r:id="rId9"/>
    <p:sldLayoutId id="2147485650" r:id="rId10"/>
    <p:sldLayoutId id="2147485651" r:id="rId11"/>
    <p:sldLayoutId id="2147485652" r:id="rId12"/>
    <p:sldLayoutId id="214748565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011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68425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0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0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0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401C948-883B-4747-82D8-7A43E5700375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  <p:sp>
        <p:nvSpPr>
          <p:cNvPr id="610311" name="AutoShape 7"/>
          <p:cNvSpPr>
            <a:spLocks noChangeArrowheads="1"/>
          </p:cNvSpPr>
          <p:nvPr userDrawn="1"/>
        </p:nvSpPr>
        <p:spPr bwMode="auto">
          <a:xfrm>
            <a:off x="1093788" y="1004888"/>
            <a:ext cx="6954837" cy="106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65E47"/>
              </a:gs>
              <a:gs pos="50000">
                <a:srgbClr val="FFCC99"/>
              </a:gs>
              <a:gs pos="100000">
                <a:srgbClr val="765E47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8" r:id="rId1"/>
    <p:sldLayoutId id="2147485699" r:id="rId2"/>
    <p:sldLayoutId id="2147485700" r:id="rId3"/>
    <p:sldLayoutId id="2147485701" r:id="rId4"/>
    <p:sldLayoutId id="2147485702" r:id="rId5"/>
    <p:sldLayoutId id="2147485703" r:id="rId6"/>
    <p:sldLayoutId id="2147485704" r:id="rId7"/>
    <p:sldLayoutId id="2147485705" r:id="rId8"/>
    <p:sldLayoutId id="2147485706" r:id="rId9"/>
    <p:sldLayoutId id="2147485707" r:id="rId10"/>
    <p:sldLayoutId id="214748570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311" grpId="0" animBg="1"/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33"/>
        </a:buClr>
        <a:buSzPct val="70000"/>
        <a:buFont typeface="Wingdings" panose="05000000000000000000" pitchFamily="2" charset="2"/>
        <a:buChar char="u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33"/>
        </a:buClr>
        <a:buSzPct val="60000"/>
        <a:buFont typeface="Wingdings" panose="05000000000000000000" pitchFamily="2" charset="2"/>
        <a:buChar char="n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011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68425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0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0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0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447DD8E-A103-42B9-B8B2-BFDE73543997}" type="slidenum">
              <a:rPr lang="en-US" altLang="en-US"/>
              <a:pPr>
                <a:defRPr/>
              </a:pPr>
              <a:t>‹nº›</a:t>
            </a:fld>
            <a:endParaRPr lang="en-US" altLang="en-US" dirty="0"/>
          </a:p>
        </p:txBody>
      </p:sp>
      <p:sp>
        <p:nvSpPr>
          <p:cNvPr id="610311" name="AutoShape 7"/>
          <p:cNvSpPr>
            <a:spLocks noChangeArrowheads="1"/>
          </p:cNvSpPr>
          <p:nvPr userDrawn="1"/>
        </p:nvSpPr>
        <p:spPr bwMode="auto">
          <a:xfrm>
            <a:off x="1093788" y="1004888"/>
            <a:ext cx="6954837" cy="106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65E47"/>
              </a:gs>
              <a:gs pos="50000">
                <a:srgbClr val="FFCC99"/>
              </a:gs>
              <a:gs pos="100000">
                <a:srgbClr val="765E47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9" r:id="rId1"/>
    <p:sldLayoutId id="2147485710" r:id="rId2"/>
    <p:sldLayoutId id="2147485711" r:id="rId3"/>
    <p:sldLayoutId id="2147485712" r:id="rId4"/>
    <p:sldLayoutId id="2147485713" r:id="rId5"/>
    <p:sldLayoutId id="2147485714" r:id="rId6"/>
    <p:sldLayoutId id="2147485715" r:id="rId7"/>
    <p:sldLayoutId id="2147485716" r:id="rId8"/>
    <p:sldLayoutId id="2147485717" r:id="rId9"/>
    <p:sldLayoutId id="2147485718" r:id="rId10"/>
    <p:sldLayoutId id="2147485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311" grpId="0" animBg="1"/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 b="1">
          <a:solidFill>
            <a:srgbClr val="FF9933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33"/>
        </a:buClr>
        <a:buSzPct val="70000"/>
        <a:buFont typeface="Wingdings" panose="05000000000000000000" pitchFamily="2" charset="2"/>
        <a:buChar char="u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33"/>
        </a:buClr>
        <a:buSzPct val="60000"/>
        <a:buFont typeface="Wingdings" panose="05000000000000000000" pitchFamily="2" charset="2"/>
        <a:buChar char="n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1.wmf"/><Relationship Id="rId4" Type="http://schemas.openxmlformats.org/officeDocument/2006/relationships/oleObject" Target="../embeddings/oleObject4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1023938" y="1980248"/>
            <a:ext cx="7027862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dos métodos para determinar a idade da terra.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98450" y="387350"/>
            <a:ext cx="858520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altLang="en-US" sz="66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altLang="en-US" sz="66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Idade da Terra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8B493-0448-4314-B33B-843F0A0CEB64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22238" y="-19050"/>
            <a:ext cx="8950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pt-BR" altLang="en-US" sz="5400" dirty="0">
                <a:solidFill>
                  <a:srgbClr val="FFCC00"/>
                </a:solidFill>
                <a:latin typeface="Arial Black" pitchFamily="34" charset="0"/>
              </a:rPr>
              <a:t>O Que A Bíblia Afirma?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00013" y="5462588"/>
            <a:ext cx="8915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1775" indent="-169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chemeClr val="bg1"/>
                </a:solidFill>
                <a:ea typeface="Mural Script"/>
                <a:cs typeface="Mural Script"/>
              </a:rPr>
              <a:t>“</a:t>
            </a:r>
            <a:r>
              <a:rPr lang="pt-BR" altLang="en-US" sz="2400" b="1" dirty="0">
                <a:solidFill>
                  <a:schemeClr val="bg1"/>
                </a:solidFill>
              </a:rPr>
              <a:t>Porque em seis dias fez o Senhor os céus e a terra, o mar e tudo que neles há, e ao sétimo dia descansou...</a:t>
            </a:r>
            <a:r>
              <a:rPr lang="pt-BR" altLang="en-US" sz="2400" b="1" noProof="1">
                <a:solidFill>
                  <a:schemeClr val="bg1"/>
                </a:solidFill>
              </a:rPr>
              <a:t>“</a:t>
            </a:r>
            <a:r>
              <a:rPr lang="pt-BR" altLang="en-US" sz="2400" b="1" dirty="0">
                <a:solidFill>
                  <a:schemeClr val="bg1"/>
                </a:solidFill>
              </a:rPr>
              <a:t>.</a:t>
            </a:r>
            <a:r>
              <a:rPr lang="pt-BR" altLang="en-US" sz="2400" b="1" noProof="1">
                <a:solidFill>
                  <a:schemeClr val="bg1"/>
                </a:solidFill>
              </a:rPr>
              <a:t>  </a:t>
            </a:r>
            <a:endParaRPr lang="en-US" altLang="en-US" sz="2400" b="1" dirty="0">
              <a:solidFill>
                <a:schemeClr val="bg1"/>
              </a:solidFill>
            </a:endParaRPr>
          </a:p>
          <a:p>
            <a:pPr algn="r" eaLnBrk="1" hangingPunct="1"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Êxodus 20:11</a:t>
            </a:r>
          </a:p>
          <a:p>
            <a:pPr eaLnBrk="1" hangingPunct="1"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243013"/>
            <a:ext cx="5675312" cy="42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6C7D8-04D6-40EA-A52C-B7A204BB65F7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703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4"/>
          <p:cNvSpPr txBox="1">
            <a:spLocks noChangeArrowheads="1"/>
          </p:cNvSpPr>
          <p:nvPr/>
        </p:nvSpPr>
        <p:spPr bwMode="auto">
          <a:xfrm>
            <a:off x="660400" y="614045"/>
            <a:ext cx="7823200" cy="2862263"/>
          </a:xfrm>
          <a:prstGeom prst="rect">
            <a:avLst/>
          </a:prstGeom>
          <a:noFill/>
          <a:ln>
            <a:noFill/>
          </a:ln>
          <a:effectLst>
            <a:outerShdw dist="45791" dir="182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 sz="6000" dirty="0">
                <a:solidFill>
                  <a:srgbClr val="FFCC00"/>
                </a:solidFill>
                <a:latin typeface="Arial Black" panose="020B0A04020102020204" pitchFamily="34" charset="0"/>
              </a:rPr>
              <a:t>Os Bilhões de Anos São      Necessários?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0065" y="3569335"/>
            <a:ext cx="8401050" cy="286232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6000" dirty="0">
                <a:solidFill>
                  <a:srgbClr val="FFCC00"/>
                </a:solidFill>
                <a:latin typeface="Arial Black" pitchFamily="34" charset="0"/>
              </a:rPr>
              <a:t>Para o </a:t>
            </a:r>
            <a:r>
              <a:rPr lang="pt-BR" sz="6000" dirty="0" smtClean="0">
                <a:solidFill>
                  <a:srgbClr val="FFCC00"/>
                </a:solidFill>
                <a:latin typeface="Arial Black" pitchFamily="34" charset="0"/>
              </a:rPr>
              <a:t>evolucionista? </a:t>
            </a:r>
          </a:p>
          <a:p>
            <a:pPr algn="ctr" eaLnBrk="1" hangingPunct="1">
              <a:defRPr/>
            </a:pPr>
            <a:r>
              <a:rPr lang="pt-BR" sz="6000" dirty="0" smtClean="0">
                <a:solidFill>
                  <a:srgbClr val="FFCC00"/>
                </a:solidFill>
                <a:latin typeface="Arial Black" pitchFamily="34" charset="0"/>
              </a:rPr>
              <a:t>SIM</a:t>
            </a:r>
            <a:r>
              <a:rPr lang="pt-BR" sz="6000" dirty="0">
                <a:solidFill>
                  <a:srgbClr val="FFCC00"/>
                </a:solidFill>
                <a:latin typeface="Arial Black" pitchFamily="34" charset="0"/>
              </a:rPr>
              <a:t>!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8B493-0448-4314-B33B-843F0A0CEB64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0"/>
          <p:cNvGrpSpPr>
            <a:grpSpLocks/>
          </p:cNvGrpSpPr>
          <p:nvPr/>
        </p:nvGrpSpPr>
        <p:grpSpPr bwMode="auto">
          <a:xfrm>
            <a:off x="183869" y="927596"/>
            <a:ext cx="7467600" cy="6210300"/>
            <a:chOff x="3054502" y="437253"/>
            <a:chExt cx="7621064" cy="6420747"/>
          </a:xfrm>
        </p:grpSpPr>
        <p:pic>
          <p:nvPicPr>
            <p:cNvPr id="22534" name="Picture 4" descr="Year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2" y="437253"/>
              <a:ext cx="7621064" cy="6420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5" name="TextBox 5"/>
            <p:cNvSpPr txBox="1">
              <a:spLocks noChangeArrowheads="1"/>
            </p:cNvSpPr>
            <p:nvPr/>
          </p:nvSpPr>
          <p:spPr bwMode="auto">
            <a:xfrm>
              <a:off x="3193366" y="1181679"/>
              <a:ext cx="1899138" cy="246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A BÍBLIA NÃO É A VERDADE!  ESTAS CAMADAS DE ROCHAS MOSTRAM QUE A TERRA TEM MILHÕES DE ANOS.  VOCÊ PRECISA ME ACREDITAR, POIS SÃO UM CIENTISTA.</a:t>
              </a:r>
            </a:p>
          </p:txBody>
        </p:sp>
        <p:sp>
          <p:nvSpPr>
            <p:cNvPr id="22536" name="TextBox 6"/>
            <p:cNvSpPr txBox="1">
              <a:spLocks noChangeArrowheads="1"/>
            </p:cNvSpPr>
            <p:nvPr/>
          </p:nvSpPr>
          <p:spPr bwMode="auto">
            <a:xfrm rot="773003">
              <a:off x="5542670" y="928468"/>
              <a:ext cx="150524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 dirty="0"/>
                <a:t>MILHÕES DE ANOS</a:t>
              </a:r>
            </a:p>
          </p:txBody>
        </p:sp>
        <p:sp>
          <p:nvSpPr>
            <p:cNvPr id="22537" name="TextBox 7"/>
            <p:cNvSpPr txBox="1">
              <a:spLocks noChangeArrowheads="1"/>
            </p:cNvSpPr>
            <p:nvPr/>
          </p:nvSpPr>
          <p:spPr bwMode="auto">
            <a:xfrm>
              <a:off x="3263703" y="5542671"/>
              <a:ext cx="1420837" cy="381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en-US" b="1" dirty="0" smtClean="0"/>
                <a:t>Cientista</a:t>
              </a:r>
              <a:endParaRPr lang="pt-BR" altLang="en-US" b="1" dirty="0"/>
            </a:p>
          </p:txBody>
        </p:sp>
        <p:sp>
          <p:nvSpPr>
            <p:cNvPr id="22538" name="TextBox 8"/>
            <p:cNvSpPr txBox="1">
              <a:spLocks noChangeArrowheads="1"/>
            </p:cNvSpPr>
            <p:nvPr/>
          </p:nvSpPr>
          <p:spPr bwMode="auto">
            <a:xfrm>
              <a:off x="6440663" y="5666935"/>
              <a:ext cx="1420837" cy="381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en-US" b="1" dirty="0" smtClean="0"/>
                <a:t>Teólogo</a:t>
              </a:r>
              <a:endParaRPr lang="pt-BR" altLang="en-US" b="1" dirty="0"/>
            </a:p>
          </p:txBody>
        </p:sp>
        <p:sp>
          <p:nvSpPr>
            <p:cNvPr id="22539" name="TextBox 9"/>
            <p:cNvSpPr txBox="1">
              <a:spLocks noChangeArrowheads="1"/>
            </p:cNvSpPr>
            <p:nvPr/>
          </p:nvSpPr>
          <p:spPr bwMode="auto">
            <a:xfrm>
              <a:off x="6217917" y="2009330"/>
              <a:ext cx="1617786" cy="169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300" b="1" dirty="0"/>
                <a:t>VOU     PRECISAR ACEITAR OS MILHÕES DE ANOS E ADICIONAR  ELES A      BÍBLIA!</a:t>
              </a:r>
            </a:p>
          </p:txBody>
        </p:sp>
      </p:grpSp>
      <p:sp>
        <p:nvSpPr>
          <p:cNvPr id="22531" name="TextBox 12"/>
          <p:cNvSpPr txBox="1">
            <a:spLocks noChangeArrowheads="1"/>
          </p:cNvSpPr>
          <p:nvPr/>
        </p:nvSpPr>
        <p:spPr bwMode="auto">
          <a:xfrm>
            <a:off x="188913" y="196850"/>
            <a:ext cx="88155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O GRANDE PROBLEMA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40154" y="1553369"/>
            <a:ext cx="3986212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pt-BR" sz="2400" b="1" dirty="0">
                <a:solidFill>
                  <a:schemeClr val="bg1"/>
                </a:solidFill>
              </a:rPr>
              <a:t>O que devemos fazer com os milhões de anos? 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en-US" sz="2400" b="1" dirty="0"/>
          </a:p>
          <a:p>
            <a:pPr marL="0" lvl="1" algn="ctr" eaLnBrk="1" hangingPunct="1">
              <a:lnSpc>
                <a:spcPct val="90000"/>
              </a:lnSpc>
              <a:defRPr/>
            </a:pPr>
            <a:r>
              <a:rPr lang="en-US" sz="2400" b="1" dirty="0"/>
              <a:t> 	</a:t>
            </a:r>
          </a:p>
          <a:p>
            <a:pPr marL="0" lvl="1" algn="ctr" eaLnBrk="1" hangingPunct="1">
              <a:lnSpc>
                <a:spcPct val="90000"/>
              </a:lnSpc>
              <a:defRPr/>
            </a:pPr>
            <a:r>
              <a:rPr lang="pt-PT" sz="2400" b="1" dirty="0">
                <a:solidFill>
                  <a:schemeClr val="bg1"/>
                </a:solidFill>
              </a:rPr>
              <a:t>Embora a crença de uma terra antiga pode ser encontrada ao longo da história, tem sido um ponto de vista minoritário. </a:t>
            </a:r>
          </a:p>
          <a:p>
            <a:pPr marL="0" lvl="1" algn="ctr" eaLnBrk="1" hangingPunct="1">
              <a:lnSpc>
                <a:spcPct val="90000"/>
              </a:lnSpc>
              <a:defRPr/>
            </a:pPr>
            <a:r>
              <a:rPr lang="pt-PT" sz="2400" b="1" dirty="0"/>
              <a:t>	</a:t>
            </a:r>
          </a:p>
          <a:p>
            <a:pPr marL="762000" lvl="1" indent="-304800" algn="ctr" eaLnBrk="1" hangingPunct="1">
              <a:lnSpc>
                <a:spcPct val="90000"/>
              </a:lnSpc>
              <a:defRPr/>
            </a:pPr>
            <a:r>
              <a:rPr lang="pt-PT" sz="2400" b="1" dirty="0"/>
              <a:t>	 </a:t>
            </a:r>
            <a:endParaRPr lang="en-US" sz="2400" b="1" dirty="0"/>
          </a:p>
        </p:txBody>
      </p:sp>
      <p:sp>
        <p:nvSpPr>
          <p:cNvPr id="22533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FA718E8-5C30-45DE-867A-2DA006071752}" type="slidenum">
              <a:rPr lang="pt-BR" altLang="en-US"/>
              <a:pPr/>
              <a:t>12</a:t>
            </a:fld>
            <a:endParaRPr lang="pt-BR" altLang="en-US" dirty="0"/>
          </a:p>
        </p:txBody>
      </p:sp>
    </p:spTree>
    <p:extLst>
      <p:ext uri="{BB962C8B-B14F-4D97-AF65-F5344CB8AC3E}">
        <p14:creationId xmlns:p14="http://schemas.microsoft.com/office/powerpoint/2010/main" val="254558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120"/>
          <p:cNvSpPr txBox="1">
            <a:spLocks noChangeArrowheads="1"/>
          </p:cNvSpPr>
          <p:nvPr/>
        </p:nvSpPr>
        <p:spPr bwMode="auto">
          <a:xfrm>
            <a:off x="77788" y="333375"/>
            <a:ext cx="89582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4000" dirty="0" smtClean="0">
                <a:solidFill>
                  <a:srgbClr val="FFCC00"/>
                </a:solidFill>
                <a:latin typeface="Arial Black" panose="020B0A04020102020204" pitchFamily="34" charset="0"/>
              </a:rPr>
              <a:t>PRECISAM BILHÕES </a:t>
            </a:r>
            <a:r>
              <a:rPr lang="pt-BR" altLang="en-US" sz="4000" dirty="0">
                <a:solidFill>
                  <a:srgbClr val="FFCC00"/>
                </a:solidFill>
                <a:latin typeface="Arial Black" panose="020B0A04020102020204" pitchFamily="34" charset="0"/>
              </a:rPr>
              <a:t>DE </a:t>
            </a:r>
            <a:r>
              <a:rPr lang="pt-BR" altLang="en-US" sz="4000" dirty="0" smtClean="0">
                <a:solidFill>
                  <a:srgbClr val="FFCC00"/>
                </a:solidFill>
                <a:latin typeface="Arial Black" panose="020B0A04020102020204" pitchFamily="34" charset="0"/>
              </a:rPr>
              <a:t>ANOS!</a:t>
            </a:r>
            <a:endParaRPr lang="pt-BR" altLang="en-US" sz="4000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825" y="1828800"/>
            <a:ext cx="8880475" cy="5842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100" dirty="0">
                <a:solidFill>
                  <a:schemeClr val="bg1"/>
                </a:solidFill>
              </a:rPr>
              <a:t>Big Bang - 20 bilhões de anos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575" y="2805113"/>
            <a:ext cx="8832850" cy="56991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100" dirty="0">
                <a:solidFill>
                  <a:schemeClr val="bg1"/>
                </a:solidFill>
              </a:rPr>
              <a:t>Formação da Terra – 4,6 bilhões de anos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88" y="3751263"/>
            <a:ext cx="8958262" cy="5842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100" dirty="0">
                <a:solidFill>
                  <a:schemeClr val="bg1"/>
                </a:solidFill>
              </a:rPr>
              <a:t>Vida Surgiu - 3 bilhões de anos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438" y="4711700"/>
            <a:ext cx="8461375" cy="5842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100" dirty="0">
                <a:solidFill>
                  <a:schemeClr val="bg1"/>
                </a:solidFill>
              </a:rPr>
              <a:t>Vida diversifica - 1 bilhão de anos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775" y="5672138"/>
            <a:ext cx="8648700" cy="58578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100" dirty="0">
                <a:solidFill>
                  <a:schemeClr val="bg1"/>
                </a:solidFill>
              </a:rPr>
              <a:t>Homem aparece - 3 </a:t>
            </a:r>
            <a:r>
              <a:rPr lang="pt-BR" sz="3100" dirty="0" smtClean="0">
                <a:solidFill>
                  <a:schemeClr val="bg1"/>
                </a:solidFill>
              </a:rPr>
              <a:t>milhões </a:t>
            </a:r>
            <a:r>
              <a:rPr lang="pt-BR" sz="3100" dirty="0">
                <a:solidFill>
                  <a:schemeClr val="bg1"/>
                </a:solidFill>
              </a:rPr>
              <a:t>de anos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6C7D8-04D6-40EA-A52C-B7A204BB65F7}" type="slidenum">
              <a:rPr lang="en-US" altLang="en-US" sz="1800" b="1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en-US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20"/>
          <p:cNvSpPr txBox="1">
            <a:spLocks noChangeArrowheads="1"/>
          </p:cNvSpPr>
          <p:nvPr/>
        </p:nvSpPr>
        <p:spPr bwMode="auto">
          <a:xfrm>
            <a:off x="261938" y="333375"/>
            <a:ext cx="8605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4000" dirty="0" smtClean="0">
                <a:solidFill>
                  <a:srgbClr val="FFCC00"/>
                </a:solidFill>
                <a:latin typeface="Arial Black" panose="020B0A04020102020204" pitchFamily="34" charset="0"/>
              </a:rPr>
              <a:t>PRECISAM </a:t>
            </a:r>
            <a:r>
              <a:rPr lang="pt-BR" altLang="en-US" sz="4000" dirty="0">
                <a:solidFill>
                  <a:srgbClr val="FFCC00"/>
                </a:solidFill>
                <a:latin typeface="Arial Black" panose="020B0A04020102020204" pitchFamily="34" charset="0"/>
              </a:rPr>
              <a:t>BILHÕES DE ANOS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69" y="2331876"/>
            <a:ext cx="3600451" cy="4271805"/>
          </a:xfrm>
          <a:prstGeom prst="rect">
            <a:avLst/>
          </a:prstGeom>
        </p:spPr>
      </p:pic>
      <p:pic>
        <p:nvPicPr>
          <p:cNvPr id="126" name="Imagem 1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824" y="2128670"/>
            <a:ext cx="2940445" cy="4576364"/>
          </a:xfrm>
          <a:prstGeom prst="rect">
            <a:avLst/>
          </a:prstGeom>
        </p:spPr>
      </p:pic>
      <p:sp>
        <p:nvSpPr>
          <p:cNvPr id="122" name="CaixaDeTexto 121"/>
          <p:cNvSpPr txBox="1"/>
          <p:nvPr/>
        </p:nvSpPr>
        <p:spPr>
          <a:xfrm>
            <a:off x="261937" y="1211580"/>
            <a:ext cx="86058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Para a evolução da vida, e a formação dos camadas de rochas.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124" name="Espaço Reservado para Número de Slide 1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8B493-0448-4314-B33B-843F0A0CEB64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708025"/>
            <a:ext cx="8229600" cy="1143000"/>
          </a:xfrm>
          <a:prstGeom prst="rect">
            <a:avLst/>
          </a:prstGeo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pt-BR" sz="4000" kern="0" dirty="0">
                <a:solidFill>
                  <a:srgbClr val="FFCC00"/>
                </a:solidFill>
                <a:latin typeface="Arial Black" pitchFamily="34" charset="0"/>
                <a:ea typeface="+mj-ea"/>
                <a:cs typeface="+mj-cs"/>
              </a:rPr>
              <a:t>Tempo É Muito Importante Para O Evolucionista</a:t>
            </a:r>
          </a:p>
        </p:txBody>
      </p:sp>
      <p:pic>
        <p:nvPicPr>
          <p:cNvPr id="93187" name="Picture 4" descr="sacre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728788"/>
            <a:ext cx="47625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 Box 6"/>
          <p:cNvSpPr txBox="1">
            <a:spLocks noChangeArrowheads="1"/>
          </p:cNvSpPr>
          <p:nvPr/>
        </p:nvSpPr>
        <p:spPr bwMode="auto">
          <a:xfrm rot="818202">
            <a:off x="2057400" y="2795588"/>
            <a:ext cx="685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000" dirty="0">
                <a:solidFill>
                  <a:schemeClr val="tx1"/>
                </a:solidFill>
              </a:rPr>
              <a:t>Bilhões  de          Anos</a:t>
            </a:r>
          </a:p>
        </p:txBody>
      </p:sp>
      <p:sp>
        <p:nvSpPr>
          <p:cNvPr id="93189" name="Text Box 7"/>
          <p:cNvSpPr txBox="1">
            <a:spLocks noChangeArrowheads="1"/>
          </p:cNvSpPr>
          <p:nvPr/>
        </p:nvSpPr>
        <p:spPr bwMode="auto">
          <a:xfrm rot="241475">
            <a:off x="609600" y="2947988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000" dirty="0">
                <a:solidFill>
                  <a:schemeClr val="tx1"/>
                </a:solidFill>
              </a:rPr>
              <a:t>Terra Velha  </a:t>
            </a:r>
          </a:p>
        </p:txBody>
      </p:sp>
      <p:sp>
        <p:nvSpPr>
          <p:cNvPr id="93190" name="Text Box 8"/>
          <p:cNvSpPr txBox="1">
            <a:spLocks noChangeArrowheads="1"/>
          </p:cNvSpPr>
          <p:nvPr/>
        </p:nvSpPr>
        <p:spPr bwMode="auto">
          <a:xfrm rot="380551">
            <a:off x="2133600" y="5538788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000" dirty="0">
                <a:solidFill>
                  <a:schemeClr val="tx1"/>
                </a:solidFill>
              </a:rPr>
              <a:t>Terra Velho   </a:t>
            </a:r>
          </a:p>
        </p:txBody>
      </p:sp>
      <p:sp>
        <p:nvSpPr>
          <p:cNvPr id="93191" name="Text Box 9"/>
          <p:cNvSpPr txBox="1">
            <a:spLocks noChangeArrowheads="1"/>
          </p:cNvSpPr>
          <p:nvPr/>
        </p:nvSpPr>
        <p:spPr bwMode="auto">
          <a:xfrm rot="-225397">
            <a:off x="990600" y="4624388"/>
            <a:ext cx="685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000" dirty="0">
                <a:solidFill>
                  <a:schemeClr val="tx1"/>
                </a:solidFill>
              </a:rPr>
              <a:t>Bilhões  de          Anos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953000" y="2722563"/>
            <a:ext cx="39624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 sz="3200" dirty="0">
                <a:solidFill>
                  <a:schemeClr val="bg1"/>
                </a:solidFill>
              </a:rPr>
              <a:t>Teoria Sagrada!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953000" y="3608388"/>
            <a:ext cx="39624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 sz="3200" dirty="0">
                <a:solidFill>
                  <a:schemeClr val="bg1"/>
                </a:solidFill>
              </a:rPr>
              <a:t>Não Examina!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953000" y="4586288"/>
            <a:ext cx="39624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 sz="3200" dirty="0">
                <a:solidFill>
                  <a:schemeClr val="bg1"/>
                </a:solidFill>
              </a:rPr>
              <a:t>Não Questiona!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8B493-0448-4314-B33B-843F0A0CEB64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71538" y="5889625"/>
            <a:ext cx="7412037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0" dirty="0">
                <a:solidFill>
                  <a:srgbClr val="FFFF00"/>
                </a:solidFill>
              </a:rPr>
              <a:t>George Wald; “The Origin of Life,”</a:t>
            </a:r>
          </a:p>
          <a:p>
            <a:pPr algn="ctr" eaLnBrk="1" hangingPunct="1"/>
            <a:r>
              <a:rPr lang="pt-BR" altLang="en-US" sz="2800" b="0" dirty="0" smtClean="0">
                <a:solidFill>
                  <a:srgbClr val="FFFF00"/>
                </a:solidFill>
              </a:rPr>
              <a:t>em</a:t>
            </a:r>
            <a:r>
              <a:rPr lang="en-US" altLang="en-US" sz="2800" b="0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0" dirty="0">
                <a:solidFill>
                  <a:srgbClr val="FFFF00"/>
                </a:solidFill>
              </a:rPr>
              <a:t>The Physics and Chemistry of Life, p. 12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1143000"/>
            <a:ext cx="8229600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“Tempo é de fato o herói do enredo....  Dado tanto tempo o “impossível” fica possível, o possível provável e o provável virtualmente certo.  A gente só precisa esperar: tempo em si faz milagres.”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1349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40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j-ea"/>
                <a:cs typeface="+mj-cs"/>
              </a:rPr>
              <a:t>Tempo É O Herói do Enredo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8B493-0448-4314-B33B-843F0A0CEB64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14128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54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Tempo É Como Deus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342596" y="1219200"/>
            <a:ext cx="63921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Como O Sapo Transforma-se Em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Homem?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AutoShape 39"/>
          <p:cNvSpPr>
            <a:spLocks noChangeArrowheads="1"/>
          </p:cNvSpPr>
          <p:nvPr/>
        </p:nvSpPr>
        <p:spPr bwMode="auto">
          <a:xfrm rot="-6804">
            <a:off x="735013" y="4440238"/>
            <a:ext cx="2536825" cy="461962"/>
          </a:xfrm>
          <a:prstGeom prst="roundRect">
            <a:avLst>
              <a:gd name="adj" fmla="val 16667"/>
            </a:avLst>
          </a:prstGeom>
          <a:solidFill>
            <a:srgbClr val="F8F8E2"/>
          </a:solidFill>
          <a:ln w="57150">
            <a:solidFill>
              <a:srgbClr val="00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FF3300"/>
                </a:solidFill>
                <a:latin typeface="GoudySans Md BT"/>
              </a:rPr>
              <a:t>“Um Mito”</a:t>
            </a:r>
          </a:p>
        </p:txBody>
      </p:sp>
      <p:grpSp>
        <p:nvGrpSpPr>
          <p:cNvPr id="97285" name="Group 57"/>
          <p:cNvGrpSpPr>
            <a:grpSpLocks/>
          </p:cNvGrpSpPr>
          <p:nvPr/>
        </p:nvGrpSpPr>
        <p:grpSpPr bwMode="auto">
          <a:xfrm>
            <a:off x="838200" y="1689100"/>
            <a:ext cx="2743200" cy="4999038"/>
            <a:chOff x="528" y="1064"/>
            <a:chExt cx="1728" cy="3149"/>
          </a:xfrm>
        </p:grpSpPr>
        <p:pic>
          <p:nvPicPr>
            <p:cNvPr id="97300" name="Picture 33" descr="Frog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" y="3168"/>
              <a:ext cx="1353" cy="1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301" name="Picture 34" descr="Frog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" y="1064"/>
              <a:ext cx="1327" cy="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36"/>
            <p:cNvSpPr txBox="1">
              <a:spLocks noChangeArrowheads="1"/>
            </p:cNvSpPr>
            <p:nvPr/>
          </p:nvSpPr>
          <p:spPr bwMode="auto">
            <a:xfrm>
              <a:off x="528" y="2088"/>
              <a:ext cx="1648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pt-B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 um sapo torna-se um príncipe bonito RAPIDAMENTE...</a:t>
              </a:r>
            </a:p>
          </p:txBody>
        </p:sp>
        <p:sp>
          <p:nvSpPr>
            <p:cNvPr id="97303" name="Line 38"/>
            <p:cNvSpPr>
              <a:spLocks noChangeShapeType="1"/>
            </p:cNvSpPr>
            <p:nvPr/>
          </p:nvSpPr>
          <p:spPr bwMode="auto">
            <a:xfrm>
              <a:off x="584" y="2680"/>
              <a:ext cx="1208" cy="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 dirty="0"/>
            </a:p>
          </p:txBody>
        </p:sp>
        <p:grpSp>
          <p:nvGrpSpPr>
            <p:cNvPr id="97304" name="Group 40"/>
            <p:cNvGrpSpPr>
              <a:grpSpLocks/>
            </p:cNvGrpSpPr>
            <p:nvPr/>
          </p:nvGrpSpPr>
          <p:grpSpPr bwMode="auto">
            <a:xfrm>
              <a:off x="1704" y="1576"/>
              <a:ext cx="552" cy="2240"/>
              <a:chOff x="1488" y="624"/>
              <a:chExt cx="768" cy="3024"/>
            </a:xfrm>
          </p:grpSpPr>
          <p:sp>
            <p:nvSpPr>
              <p:cNvPr id="97305" name="Line 41"/>
              <p:cNvSpPr>
                <a:spLocks noChangeShapeType="1"/>
              </p:cNvSpPr>
              <p:nvPr/>
            </p:nvSpPr>
            <p:spPr bwMode="auto">
              <a:xfrm flipH="1">
                <a:off x="1488" y="624"/>
                <a:ext cx="768" cy="0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97306" name="Line 42"/>
              <p:cNvSpPr>
                <a:spLocks noChangeShapeType="1"/>
              </p:cNvSpPr>
              <p:nvPr/>
            </p:nvSpPr>
            <p:spPr bwMode="auto">
              <a:xfrm flipH="1">
                <a:off x="1537" y="3648"/>
                <a:ext cx="719" cy="0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97307" name="Line 43"/>
              <p:cNvSpPr>
                <a:spLocks noChangeShapeType="1"/>
              </p:cNvSpPr>
              <p:nvPr/>
            </p:nvSpPr>
            <p:spPr bwMode="auto">
              <a:xfrm>
                <a:off x="2256" y="624"/>
                <a:ext cx="0" cy="3024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</p:grpSp>
      <p:sp>
        <p:nvSpPr>
          <p:cNvPr id="14" name="AutoShape 48"/>
          <p:cNvSpPr>
            <a:spLocks noChangeArrowheads="1"/>
          </p:cNvSpPr>
          <p:nvPr/>
        </p:nvSpPr>
        <p:spPr bwMode="auto">
          <a:xfrm rot="-6804">
            <a:off x="5089525" y="4411663"/>
            <a:ext cx="3879850" cy="449262"/>
          </a:xfrm>
          <a:prstGeom prst="roundRect">
            <a:avLst>
              <a:gd name="adj" fmla="val 16667"/>
            </a:avLst>
          </a:prstGeom>
          <a:solidFill>
            <a:srgbClr val="F8F8E2"/>
          </a:solidFill>
          <a:ln w="57150">
            <a:solidFill>
              <a:srgbClr val="00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en-US" sz="3200" dirty="0">
                <a:solidFill>
                  <a:srgbClr val="FF3300"/>
                </a:solidFill>
                <a:latin typeface="GoudySans Md BT"/>
              </a:rPr>
              <a:t>“Ciência Moderna”</a:t>
            </a:r>
          </a:p>
        </p:txBody>
      </p:sp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4851400" y="1714500"/>
            <a:ext cx="3568700" cy="4889500"/>
            <a:chOff x="3056" y="1080"/>
            <a:chExt cx="2248" cy="3080"/>
          </a:xfrm>
        </p:grpSpPr>
        <p:sp>
          <p:nvSpPr>
            <p:cNvPr id="16" name="Text Box 37"/>
            <p:cNvSpPr txBox="1">
              <a:spLocks noChangeArrowheads="1"/>
            </p:cNvSpPr>
            <p:nvPr/>
          </p:nvSpPr>
          <p:spPr bwMode="auto">
            <a:xfrm>
              <a:off x="3720" y="2088"/>
              <a:ext cx="158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pt-B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 um sapo torna-se um príncipe bonito LENTAMENTE...</a:t>
              </a:r>
            </a:p>
          </p:txBody>
        </p:sp>
        <p:grpSp>
          <p:nvGrpSpPr>
            <p:cNvPr id="97289" name="Group 44"/>
            <p:cNvGrpSpPr>
              <a:grpSpLocks/>
            </p:cNvGrpSpPr>
            <p:nvPr/>
          </p:nvGrpSpPr>
          <p:grpSpPr bwMode="auto">
            <a:xfrm>
              <a:off x="3616" y="1080"/>
              <a:ext cx="1592" cy="989"/>
              <a:chOff x="1464" y="816"/>
              <a:chExt cx="2016" cy="1437"/>
            </a:xfrm>
          </p:grpSpPr>
          <p:pic>
            <p:nvPicPr>
              <p:cNvPr id="97298" name="Picture 45" descr="1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4" y="816"/>
                <a:ext cx="2016" cy="1437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299" name="Rectangle 46"/>
              <p:cNvSpPr>
                <a:spLocks noChangeArrowheads="1"/>
              </p:cNvSpPr>
              <p:nvPr/>
            </p:nvSpPr>
            <p:spPr bwMode="auto">
              <a:xfrm>
                <a:off x="2040" y="1916"/>
                <a:ext cx="1440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dist="35921" dir="2700000" algn="ctr" rotWithShape="0">
                  <a:srgbClr val="000048"/>
                </a:outerShdw>
              </a:effectLst>
              <a:extLs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</p:grpSp>
        <p:sp>
          <p:nvSpPr>
            <p:cNvPr id="97290" name="Line 47"/>
            <p:cNvSpPr>
              <a:spLocks noChangeShapeType="1"/>
            </p:cNvSpPr>
            <p:nvPr/>
          </p:nvSpPr>
          <p:spPr bwMode="auto">
            <a:xfrm>
              <a:off x="3744" y="2680"/>
              <a:ext cx="96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 dirty="0"/>
            </a:p>
          </p:txBody>
        </p:sp>
        <p:grpSp>
          <p:nvGrpSpPr>
            <p:cNvPr id="97291" name="Group 50"/>
            <p:cNvGrpSpPr>
              <a:grpSpLocks/>
            </p:cNvGrpSpPr>
            <p:nvPr/>
          </p:nvGrpSpPr>
          <p:grpSpPr bwMode="auto">
            <a:xfrm>
              <a:off x="3688" y="3176"/>
              <a:ext cx="1604" cy="984"/>
              <a:chOff x="3464" y="2976"/>
              <a:chExt cx="2028" cy="1344"/>
            </a:xfrm>
          </p:grpSpPr>
          <p:pic>
            <p:nvPicPr>
              <p:cNvPr id="97296" name="Picture 51" descr="11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4" y="3256"/>
                <a:ext cx="2028" cy="10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7297" name="Rectangle 52"/>
              <p:cNvSpPr>
                <a:spLocks noChangeArrowheads="1"/>
              </p:cNvSpPr>
              <p:nvPr/>
            </p:nvSpPr>
            <p:spPr bwMode="auto">
              <a:xfrm>
                <a:off x="3464" y="2976"/>
                <a:ext cx="2028" cy="3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9933"/>
                  </a:buClr>
                  <a:buSzPct val="70000"/>
                  <a:buFont typeface="Wingdings" panose="05000000000000000000" pitchFamily="2" charset="2"/>
                  <a:buChar char="u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9933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7292" name="Group 53"/>
            <p:cNvGrpSpPr>
              <a:grpSpLocks/>
            </p:cNvGrpSpPr>
            <p:nvPr/>
          </p:nvGrpSpPr>
          <p:grpSpPr bwMode="auto">
            <a:xfrm>
              <a:off x="3056" y="1576"/>
              <a:ext cx="976" cy="2240"/>
              <a:chOff x="3360" y="624"/>
              <a:chExt cx="960" cy="3024"/>
            </a:xfrm>
          </p:grpSpPr>
          <p:sp>
            <p:nvSpPr>
              <p:cNvPr id="97293" name="Line 54"/>
              <p:cNvSpPr>
                <a:spLocks noChangeShapeType="1"/>
              </p:cNvSpPr>
              <p:nvPr/>
            </p:nvSpPr>
            <p:spPr bwMode="auto">
              <a:xfrm flipH="1">
                <a:off x="3360" y="3648"/>
                <a:ext cx="960" cy="0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97294" name="Line 55"/>
              <p:cNvSpPr>
                <a:spLocks noChangeShapeType="1"/>
              </p:cNvSpPr>
              <p:nvPr/>
            </p:nvSpPr>
            <p:spPr bwMode="auto">
              <a:xfrm>
                <a:off x="3360" y="624"/>
                <a:ext cx="768" cy="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97295" name="Line 56"/>
              <p:cNvSpPr>
                <a:spLocks noChangeShapeType="1"/>
              </p:cNvSpPr>
              <p:nvPr/>
            </p:nvSpPr>
            <p:spPr bwMode="auto">
              <a:xfrm>
                <a:off x="3360" y="624"/>
                <a:ext cx="0" cy="3024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</p:grp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8A9CC-85CA-41CF-B99B-5F85CF0B0A1F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 autoUpdateAnimBg="0"/>
      <p:bldP spid="14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var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60FF60"/>
              </a:clrFrom>
              <a:clrTo>
                <a:srgbClr val="60FF6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22113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princip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05000"/>
            <a:ext cx="248126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457325" y="1219200"/>
            <a:ext cx="6162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Como O Sapo Transforma-se Em Homem</a:t>
            </a:r>
          </a:p>
        </p:txBody>
      </p:sp>
      <p:pic>
        <p:nvPicPr>
          <p:cNvPr id="29701" name="Picture 7" descr="var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60FF60"/>
              </a:clrFrom>
              <a:clrTo>
                <a:srgbClr val="60FF6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640">
            <a:off x="2057400" y="1600200"/>
            <a:ext cx="23622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20700" y="4241800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o tempo é instantâneo =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924300" y="4254500"/>
            <a:ext cx="4851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MITO, FANTASIA, NÃO É A VERDADE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33400" y="4889500"/>
            <a:ext cx="413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o tempo é bilhões de anos =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432300" y="4902200"/>
            <a:ext cx="332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VERDADE, FATO.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616200" y="3276600"/>
            <a:ext cx="3289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Vara mágica de tempo.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09600" y="5651500"/>
            <a:ext cx="7962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tempo tem a capacidade de fazer qualquer coisa.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57200" y="14128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54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Tempo É Como Deus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8A9CC-85CA-41CF-B99B-5F85CF0B0A1F}" type="slidenum">
              <a:rPr lang="en-US" altLang="en-US" sz="1800" b="1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en-US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underru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62103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733800" y="1207770"/>
            <a:ext cx="5105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tempo é usado para esconder todos os problemas da evolução.  Eles apenas dizem que em tempo tudo é possível. 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149975" y="2925763"/>
            <a:ext cx="274320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Vamos descobrir as respostas para os aparentes conflitos entre o que conhecemos e o que imaginamos.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8A9CC-85CA-41CF-B99B-5F85CF0B0A1F}" type="slidenum">
              <a:rPr lang="en-US" altLang="en-US" sz="1800" b="1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en-US" altLang="en-US" sz="1800" b="1" dirty="0">
              <a:solidFill>
                <a:schemeClr val="bg1"/>
              </a:solidFill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18160" y="142240"/>
            <a:ext cx="7962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tempo tem a capacidade de fazer qualquer coisa.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QUEM ESTÁ CERTO?</a:t>
            </a:r>
          </a:p>
        </p:txBody>
      </p:sp>
      <p:pic>
        <p:nvPicPr>
          <p:cNvPr id="5" name="Picture 8" descr="OldEar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FFFFB0"/>
              </a:clrFrom>
              <a:clrTo>
                <a:srgbClr val="FFFF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276600"/>
            <a:ext cx="2895600" cy="3367088"/>
          </a:xfr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1295400"/>
            <a:ext cx="4267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 evolucionistas </a:t>
            </a:r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dizem que 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mundo tem bilhões de anos?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572000" y="4267200"/>
            <a:ext cx="42672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 criacionistas postulam que o mundo tem milhares de anos? </a:t>
            </a:r>
          </a:p>
        </p:txBody>
      </p:sp>
      <p:pic>
        <p:nvPicPr>
          <p:cNvPr id="8" name="Picture 14" descr="YoungEart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B0"/>
              </a:clrFrom>
              <a:clrTo>
                <a:srgbClr val="FFFF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27606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6C7D8-04D6-40EA-A52C-B7A204BB65F7}" type="slidenum">
              <a:rPr lang="en-US" altLang="en-US" sz="1800" b="1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ere Did the Idea Come From?">
            <a:extLst>
              <a:ext uri="{FF2B5EF4-FFF2-40B4-BE49-F238E27FC236}"/>
            </a:extLst>
          </p:cNvPr>
          <p:cNvSpPr txBox="1"/>
          <p:nvPr/>
        </p:nvSpPr>
        <p:spPr>
          <a:xfrm>
            <a:off x="261938" y="3027363"/>
            <a:ext cx="8620125" cy="3738562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>
            <a:normAutofit/>
          </a:bodyPr>
          <a:lstStyle>
            <a:lvl1pPr>
              <a:defRPr sz="10000">
                <a:solidFill>
                  <a:srgbClr val="F6A029"/>
                </a:solidFill>
                <a:latin typeface="+mn-lt"/>
                <a:ea typeface="+mn-ea"/>
                <a:cs typeface="+mn-cs"/>
                <a:sym typeface="GoudyTwenty"/>
              </a:defRPr>
            </a:lvl1pPr>
          </a:lstStyle>
          <a:p>
            <a:pPr algn="ctr">
              <a:defRPr/>
            </a:pPr>
            <a:endParaRPr lang="pt-BR" sz="36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10" name="Rectangle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pt-BR" sz="54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Desenvolvimento</a:t>
            </a:r>
            <a:r>
              <a:rPr lang="pt-BR" sz="5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t-BR" sz="54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Histórico</a:t>
            </a:r>
          </a:p>
        </p:txBody>
      </p:sp>
      <p:sp>
        <p:nvSpPr>
          <p:cNvPr id="100356" name="CaixaDeTexto 1"/>
          <p:cNvSpPr txBox="1">
            <a:spLocks noChangeArrowheads="1"/>
          </p:cNvSpPr>
          <p:nvPr/>
        </p:nvSpPr>
        <p:spPr bwMode="auto">
          <a:xfrm>
            <a:off x="457200" y="1417638"/>
            <a:ext cx="787558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 dirty="0">
              <a:solidFill>
                <a:schemeClr val="tx1"/>
              </a:solidFill>
            </a:endParaRP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811213" y="2435225"/>
            <a:ext cx="74406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dirty="0">
                <a:solidFill>
                  <a:srgbClr val="FFFFFF"/>
                </a:solidFill>
              </a:rPr>
              <a:t>De onde veio a </a:t>
            </a:r>
            <a:r>
              <a:rPr lang="pt-BR" altLang="pt-BR" sz="3600" dirty="0" smtClean="0">
                <a:solidFill>
                  <a:srgbClr val="FFFFFF"/>
                </a:solidFill>
              </a:rPr>
              <a:t>ideia de uma terra velha?</a:t>
            </a:r>
            <a:endParaRPr lang="pt-BR" altLang="pt-BR" sz="3600" dirty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 dirty="0">
              <a:solidFill>
                <a:schemeClr val="tx1"/>
              </a:solidFill>
            </a:endParaRPr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674688" y="4762500"/>
            <a:ext cx="74406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dirty="0"/>
              <a:t>O que era o pensamento antes de Darwin?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 dirty="0">
              <a:solidFill>
                <a:schemeClr val="tx1"/>
              </a:solidFill>
            </a:endParaRPr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811213" y="3855403"/>
            <a:ext cx="74406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dirty="0"/>
              <a:t>Era sempre assim?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 dirty="0">
              <a:solidFill>
                <a:schemeClr val="tx1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8A9CC-85CA-41CF-B99B-5F85CF0B0A1F}" type="slidenum">
              <a:rPr lang="en-US" altLang="en-US" sz="1800" b="1" smtClean="0">
                <a:solidFill>
                  <a:schemeClr val="bg1"/>
                </a:solidFill>
              </a:rPr>
              <a:pPr>
                <a:defRPr/>
              </a:pPr>
              <a:t>20</a:t>
            </a:fld>
            <a:endParaRPr lang="en-US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ítulo 1"/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1947863"/>
          </a:xfrm>
        </p:spPr>
        <p:txBody>
          <a:bodyPr/>
          <a:lstStyle/>
          <a:p>
            <a:r>
              <a:rPr lang="pt-BR" altLang="pt-BR" sz="4400" dirty="0" smtClean="0">
                <a:solidFill>
                  <a:srgbClr val="FFC000"/>
                </a:solidFill>
              </a:rPr>
              <a:t>A Terra Era Considerada Ter Poucas Mil Anos de Idade.</a:t>
            </a:r>
          </a:p>
        </p:txBody>
      </p:sp>
      <p:sp>
        <p:nvSpPr>
          <p:cNvPr id="3" name="Espaço Reservado para Conteúd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endParaRPr lang="pt-BR" sz="2800" dirty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pt-BR" sz="2800" dirty="0"/>
              <a:t>Ano da Criação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pt-BR" sz="1400" dirty="0"/>
          </a:p>
          <a:p>
            <a:pPr>
              <a:defRPr/>
            </a:pPr>
            <a:r>
              <a:rPr lang="pt-BR" sz="2800" dirty="0"/>
              <a:t>Jose Ben Halafta (2º </a:t>
            </a:r>
            <a:r>
              <a:rPr lang="pt-BR" sz="2800" dirty="0" smtClean="0"/>
              <a:t>Século</a:t>
            </a:r>
            <a:r>
              <a:rPr lang="pt-BR" sz="2800" dirty="0"/>
              <a:t>) 		3761 a.C. </a:t>
            </a:r>
          </a:p>
          <a:p>
            <a:pPr>
              <a:defRPr/>
            </a:pPr>
            <a:r>
              <a:rPr lang="pt-BR" sz="2800" dirty="0"/>
              <a:t>Joseph Bede (</a:t>
            </a:r>
            <a:r>
              <a:rPr lang="en-US" sz="2800" dirty="0"/>
              <a:t>673 – 735) 			</a:t>
            </a:r>
            <a:r>
              <a:rPr lang="pt-BR" sz="2800" dirty="0"/>
              <a:t>3952 a.C. </a:t>
            </a:r>
          </a:p>
          <a:p>
            <a:pPr>
              <a:defRPr/>
            </a:pPr>
            <a:r>
              <a:rPr lang="pt-BR" sz="2800" dirty="0"/>
              <a:t>Justus Scaliger (1540 –1609) 		3949 a.C.</a:t>
            </a:r>
          </a:p>
          <a:p>
            <a:pPr>
              <a:defRPr/>
            </a:pPr>
            <a:r>
              <a:rPr lang="pt-BR" sz="2800" dirty="0"/>
              <a:t>Johannes Kepler (1571 – 1630) 		3992 a.C. </a:t>
            </a:r>
          </a:p>
          <a:p>
            <a:pPr>
              <a:defRPr/>
            </a:pPr>
            <a:r>
              <a:rPr lang="pt-BR" sz="2800" dirty="0"/>
              <a:t>Bishop Ussher (1581 – 1656) 		4004 a.C.</a:t>
            </a:r>
          </a:p>
          <a:p>
            <a:pPr>
              <a:defRPr/>
            </a:pPr>
            <a:r>
              <a:rPr lang="pt-BR" sz="2800" dirty="0"/>
              <a:t>John Lightfoot (1602 – 1675) 		3929 a.C. </a:t>
            </a:r>
          </a:p>
          <a:p>
            <a:pPr>
              <a:defRPr/>
            </a:pPr>
            <a:r>
              <a:rPr lang="pt-BR" sz="2800" dirty="0"/>
              <a:t>Sir Isaac Newton (1642 – 1727) 		4000 a.C.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3C84DD-0402-4F50-95FB-C61DAC2BE706}" type="slidenum">
              <a:rPr lang="en-US" altLang="en-US" sz="1800" b="1" smtClean="0">
                <a:solidFill>
                  <a:schemeClr val="bg1"/>
                </a:solidFill>
              </a:rPr>
              <a:pPr>
                <a:defRPr/>
              </a:pPr>
              <a:t>21</a:t>
            </a:fld>
            <a:endParaRPr lang="en-US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ere Did the Idea Come From?">
            <a:extLst>
              <a:ext uri="{FF2B5EF4-FFF2-40B4-BE49-F238E27FC236}"/>
            </a:extLst>
          </p:cNvPr>
          <p:cNvSpPr txBox="1"/>
          <p:nvPr/>
        </p:nvSpPr>
        <p:spPr>
          <a:xfrm>
            <a:off x="307975" y="2524125"/>
            <a:ext cx="8621713" cy="3740150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>
            <a:normAutofit/>
          </a:bodyPr>
          <a:lstStyle>
            <a:lvl1pPr>
              <a:defRPr sz="10000">
                <a:solidFill>
                  <a:srgbClr val="F6A029"/>
                </a:solidFill>
                <a:latin typeface="+mn-lt"/>
                <a:ea typeface="+mn-ea"/>
                <a:cs typeface="+mn-cs"/>
                <a:sym typeface="GoudyTwenty"/>
              </a:defRPr>
            </a:lvl1pPr>
          </a:lstStyle>
          <a:p>
            <a:pPr algn="ctr">
              <a:defRPr/>
            </a:pPr>
            <a:r>
              <a:rPr lang="pt-BR" sz="4000" dirty="0">
                <a:solidFill>
                  <a:schemeClr val="bg1"/>
                </a:solidFill>
              </a:rPr>
              <a:t>A Origem da </a:t>
            </a:r>
            <a:r>
              <a:rPr lang="pt-BR" sz="4000" dirty="0" smtClean="0">
                <a:solidFill>
                  <a:schemeClr val="bg1"/>
                </a:solidFill>
              </a:rPr>
              <a:t>Ideia de Milhões de Anos</a:t>
            </a:r>
            <a:endParaRPr lang="pt-BR" sz="40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pt-BR" sz="4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pt-BR" sz="4000" dirty="0">
                <a:solidFill>
                  <a:schemeClr val="bg1"/>
                </a:solidFill>
                <a:uFill>
                  <a:solidFill>
                    <a:srgbClr val="E2DEAB"/>
                  </a:solidFill>
                </a:uFill>
              </a:rPr>
              <a:t>1770–1830</a:t>
            </a:r>
          </a:p>
          <a:p>
            <a:pPr algn="ctr">
              <a:defRPr/>
            </a:pPr>
            <a:endParaRPr lang="pt-BR" sz="36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pt-BR" sz="3600" dirty="0">
                <a:solidFill>
                  <a:schemeClr val="bg1"/>
                </a:solidFill>
              </a:rPr>
              <a:t>Novas Teorias de História da Terra</a:t>
            </a:r>
          </a:p>
          <a:p>
            <a:pPr algn="ctr">
              <a:defRPr/>
            </a:pP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10" name="Rectangle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>
          <a:xfrm>
            <a:off x="457200" y="309563"/>
            <a:ext cx="8229600" cy="1143000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pt-BR" sz="54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Desenvolvimento Histórico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8A9CC-85CA-41CF-B99B-5F85CF0B0A1F}" type="slidenum">
              <a:rPr lang="en-US" altLang="en-US" sz="1800" b="1" smtClean="0">
                <a:solidFill>
                  <a:schemeClr val="bg1"/>
                </a:solidFill>
              </a:rPr>
              <a:pPr>
                <a:defRPr/>
              </a:pPr>
              <a:t>22</a:t>
            </a:fld>
            <a:endParaRPr lang="en-US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ld–Earth Theories (1778–1833)">
            <a:extLst>
              <a:ext uri="{FF2B5EF4-FFF2-40B4-BE49-F238E27FC236}"/>
            </a:extLst>
          </p:cNvPr>
          <p:cNvSpPr txBox="1"/>
          <p:nvPr/>
        </p:nvSpPr>
        <p:spPr>
          <a:xfrm>
            <a:off x="238125" y="546100"/>
            <a:ext cx="8574088" cy="615950"/>
          </a:xfrm>
          <a:prstGeom prst="rect">
            <a:avLst/>
          </a:prstGeom>
          <a:extLst>
            <a:ext uri="{C572A759-6A51-4108-AA02-DFA0A04FC94B}"/>
          </a:extLst>
        </p:spPr>
        <p:txBody>
          <a:bodyPr lIns="0" tIns="0" rIns="0" bIns="0">
            <a:spAutoFit/>
          </a:bodyPr>
          <a:lstStyle/>
          <a:p>
            <a:pPr algn="ctr">
              <a:buClr>
                <a:srgbClr val="B6DE87"/>
              </a:buClr>
              <a:buFont typeface="GoudyTwenty"/>
              <a:buNone/>
              <a:defRPr sz="7200">
                <a:solidFill>
                  <a:srgbClr val="FEFCDD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EFCDD"/>
                  </a:solidFill>
                </a:uFill>
                <a:latin typeface="DejaVu Sans Condensed"/>
                <a:ea typeface="DejaVu Sans Condensed"/>
                <a:cs typeface="DejaVu Sans Condensed"/>
                <a:sym typeface="DejaVu Sans Condensed"/>
              </a:defRPr>
            </a:pPr>
            <a:r>
              <a:rPr lang="pt-BR" sz="4000" dirty="0">
                <a:solidFill>
                  <a:srgbClr val="FFCC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EFCDD"/>
                  </a:solidFill>
                </a:uFill>
                <a:latin typeface="+mn-lt"/>
                <a:ea typeface="DejaVu Sans Condensed"/>
                <a:cs typeface="+mn-cs"/>
                <a:sym typeface="GoudyTwenty"/>
              </a:rPr>
              <a:t>Teorias da Terra Velha </a:t>
            </a:r>
            <a:r>
              <a:rPr sz="4000" dirty="0">
                <a:solidFill>
                  <a:srgbClr val="FFCC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EFCDD"/>
                  </a:solidFill>
                </a:uFill>
                <a:latin typeface="+mn-lt"/>
                <a:ea typeface="DejaVu Sans Condensed"/>
                <a:cs typeface="+mn-cs"/>
                <a:sym typeface="GoudyTwenty"/>
              </a:rPr>
              <a:t>(1778–1833)</a:t>
            </a:r>
          </a:p>
        </p:txBody>
      </p:sp>
      <p:sp>
        <p:nvSpPr>
          <p:cNvPr id="14" name="Cooling earth, 75,000 years">
            <a:extLst>
              <a:ext uri="{FF2B5EF4-FFF2-40B4-BE49-F238E27FC236}"/>
            </a:extLst>
          </p:cNvPr>
          <p:cNvSpPr txBox="1"/>
          <p:nvPr/>
        </p:nvSpPr>
        <p:spPr>
          <a:xfrm>
            <a:off x="338137" y="1382713"/>
            <a:ext cx="8213725" cy="861774"/>
          </a:xfrm>
          <a:prstGeom prst="rect">
            <a:avLst/>
          </a:prstGeom>
          <a:extLst>
            <a:ext uri="{C572A759-6A51-4108-AA02-DFA0A04FC94B}"/>
          </a:extLst>
        </p:spPr>
        <p:txBody>
          <a:bodyPr wrap="square" lIns="0" tIns="0" rIns="0" bIns="0">
            <a:spAutoFit/>
          </a:bodyPr>
          <a:lstStyle>
            <a:lvl1pPr algn="l" defTabSz="914400">
              <a:buClr>
                <a:srgbClr val="F5F5F5"/>
              </a:buClr>
              <a:defRPr sz="7200">
                <a:solidFill>
                  <a:srgbClr val="FEFCDD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EFCDD"/>
                  </a:solidFill>
                </a:uFill>
                <a:latin typeface="DejaVu Sans Condensed"/>
                <a:ea typeface="DejaVu Sans Condensed"/>
                <a:cs typeface="DejaVu Sans Condensed"/>
                <a:sym typeface="DejaVu Sans Condensed"/>
              </a:defRPr>
            </a:lvl1pPr>
          </a:lstStyle>
          <a:p>
            <a:pPr algn="ctr">
              <a:defRPr/>
            </a:pPr>
            <a:r>
              <a:rPr lang="pt-BR" sz="2800" dirty="0"/>
              <a:t>James </a:t>
            </a:r>
            <a:r>
              <a:rPr lang="pt-BR" sz="2800" dirty="0" smtClean="0"/>
              <a:t>Hutton (</a:t>
            </a:r>
            <a:r>
              <a:rPr lang="pt-BR" sz="2800" dirty="0"/>
              <a:t>1726-1797</a:t>
            </a:r>
            <a:r>
              <a:rPr lang="pt-BR" sz="2800" dirty="0" smtClean="0"/>
              <a:t>) </a:t>
            </a:r>
          </a:p>
          <a:p>
            <a:pPr algn="ctr">
              <a:defRPr/>
            </a:pPr>
            <a:r>
              <a:rPr lang="pt-BR" sz="2800" dirty="0" smtClean="0"/>
              <a:t>Doutor, Agricultor, Geólogo</a:t>
            </a:r>
            <a:endParaRPr lang="pt-BR" sz="2800" dirty="0"/>
          </a:p>
        </p:txBody>
      </p:sp>
      <p:sp>
        <p:nvSpPr>
          <p:cNvPr id="17" name="Biological evolution, long ages">
            <a:extLst>
              <a:ext uri="{FF2B5EF4-FFF2-40B4-BE49-F238E27FC236}"/>
            </a:extLst>
          </p:cNvPr>
          <p:cNvSpPr txBox="1"/>
          <p:nvPr/>
        </p:nvSpPr>
        <p:spPr>
          <a:xfrm>
            <a:off x="9677083" y="5749925"/>
            <a:ext cx="3135312" cy="738188"/>
          </a:xfrm>
          <a:prstGeom prst="rect">
            <a:avLst/>
          </a:prstGeom>
          <a:extLst>
            <a:ext uri="{C572A759-6A51-4108-AA02-DFA0A04FC94B}"/>
          </a:extLst>
        </p:spPr>
        <p:txBody>
          <a:bodyPr lIns="0" tIns="0" rIns="0" bIns="0">
            <a:spAutoFit/>
          </a:bodyPr>
          <a:lstStyle>
            <a:lvl1pPr algn="l" defTabSz="914400">
              <a:buClr>
                <a:srgbClr val="F5F5F5"/>
              </a:buClr>
              <a:defRPr sz="7200">
                <a:solidFill>
                  <a:srgbClr val="FEFCDD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EFCDD"/>
                  </a:solidFill>
                </a:uFill>
                <a:latin typeface="DejaVu Sans Condensed"/>
                <a:ea typeface="DejaVu Sans Condensed"/>
                <a:cs typeface="DejaVu Sans Condensed"/>
                <a:sym typeface="DejaVu Sans Condensed"/>
              </a:defRPr>
            </a:lvl1pPr>
          </a:lstStyle>
          <a:p>
            <a:pPr algn="ctr">
              <a:defRPr/>
            </a:pPr>
            <a:r>
              <a:rPr lang="pt-BR" sz="2400" dirty="0"/>
              <a:t>Uniformitarismo, sem começo?</a:t>
            </a:r>
          </a:p>
        </p:txBody>
      </p:sp>
      <p:pic>
        <p:nvPicPr>
          <p:cNvPr id="12391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479993"/>
            <a:ext cx="338137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Biological evolution, long ages">
            <a:extLst>
              <a:ext uri="{FF2B5EF4-FFF2-40B4-BE49-F238E27FC236}"/>
            </a:extLst>
          </p:cNvPr>
          <p:cNvSpPr txBox="1"/>
          <p:nvPr/>
        </p:nvSpPr>
        <p:spPr>
          <a:xfrm>
            <a:off x="614363" y="6051868"/>
            <a:ext cx="2700338" cy="383222"/>
          </a:xfrm>
          <a:prstGeom prst="rect">
            <a:avLst/>
          </a:prstGeom>
          <a:extLst>
            <a:ext uri="{C572A759-6A51-4108-AA02-DFA0A04FC94B}"/>
          </a:extLst>
        </p:spPr>
        <p:txBody>
          <a:bodyPr wrap="square" lIns="0" tIns="0" rIns="0" bIns="0">
            <a:spAutoFit/>
          </a:bodyPr>
          <a:lstStyle>
            <a:lvl1pPr algn="l" defTabSz="914400">
              <a:buClr>
                <a:srgbClr val="F5F5F5"/>
              </a:buClr>
              <a:defRPr sz="7200">
                <a:solidFill>
                  <a:srgbClr val="FEFCDD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EFCDD"/>
                  </a:solidFill>
                </a:uFill>
                <a:latin typeface="DejaVu Sans Condensed"/>
                <a:ea typeface="DejaVu Sans Condensed"/>
                <a:cs typeface="DejaVu Sans Condensed"/>
                <a:sym typeface="DejaVu Sans Condensed"/>
              </a:defRPr>
            </a:lvl1pPr>
          </a:lstStyle>
          <a:p>
            <a:pPr algn="ctr">
              <a:defRPr/>
            </a:pPr>
            <a:r>
              <a:rPr lang="pt-BR" sz="2400" dirty="0" smtClean="0"/>
              <a:t>Deísta ou Ateu</a:t>
            </a:r>
            <a:r>
              <a:rPr lang="pt-BR" sz="2400" dirty="0"/>
              <a:t>.</a:t>
            </a:r>
          </a:p>
        </p:txBody>
      </p:sp>
      <p:sp>
        <p:nvSpPr>
          <p:cNvPr id="5" name="Retângulo 4"/>
          <p:cNvSpPr/>
          <p:nvPr/>
        </p:nvSpPr>
        <p:spPr>
          <a:xfrm>
            <a:off x="3915093" y="2465150"/>
            <a:ext cx="4572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defRPr/>
            </a:pPr>
            <a:r>
              <a:rPr lang="pt-BR" altLang="en-US" sz="2800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No seu livro, </a:t>
            </a:r>
            <a:r>
              <a:rPr lang="pt-BR" altLang="en-US" sz="2800" i="1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 </a:t>
            </a:r>
            <a:r>
              <a:rPr lang="pt-BR" altLang="en-US" sz="2800" i="1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Theory</a:t>
            </a:r>
            <a:r>
              <a:rPr lang="pt-BR" altLang="en-US" sz="2800" i="1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 </a:t>
            </a:r>
            <a:r>
              <a:rPr lang="pt-BR" altLang="en-US" sz="2800" i="1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of</a:t>
            </a:r>
            <a:r>
              <a:rPr lang="pt-BR" altLang="en-US" sz="2800" i="1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 </a:t>
            </a:r>
            <a:r>
              <a:rPr lang="pt-BR" altLang="en-US" sz="2800" i="1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the</a:t>
            </a:r>
            <a:r>
              <a:rPr lang="pt-BR" altLang="en-US" sz="2800" i="1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 Earth (Teoria da Terra), </a:t>
            </a:r>
            <a:r>
              <a:rPr lang="pt-BR" altLang="en-US" sz="2800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James propôs que a terra é </a:t>
            </a:r>
            <a:r>
              <a:rPr lang="pt-BR" altLang="en-US" sz="2800" dirty="0" smtClean="0">
                <a:solidFill>
                  <a:srgbClr val="E3E343"/>
                </a:solidFill>
                <a:latin typeface="GoudySans Md BT"/>
                <a:cs typeface="Times New Roman" panose="02020603050405020304" pitchFamily="18" charset="0"/>
              </a:rPr>
              <a:t>muito mais velha,</a:t>
            </a:r>
            <a:r>
              <a:rPr lang="pt-BR" altLang="en-US" sz="2800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 do que a maioria das pessoas pensavam. </a:t>
            </a:r>
          </a:p>
          <a:p>
            <a:pPr lvl="0">
              <a:defRPr/>
            </a:pPr>
            <a:endParaRPr lang="en-US" altLang="en-US" sz="2400" dirty="0">
              <a:solidFill>
                <a:srgbClr val="FFFFFF"/>
              </a:solidFill>
              <a:latin typeface="GoudySans Md BT"/>
              <a:cs typeface="Times New Roman" panose="02020603050405020304" pitchFamily="18" charset="0"/>
            </a:endParaRPr>
          </a:p>
          <a:p>
            <a:pPr lvl="0" algn="r">
              <a:defRPr/>
            </a:pPr>
            <a:r>
              <a:rPr lang="en-US" altLang="en-US" sz="2000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HBJ, </a:t>
            </a:r>
            <a:r>
              <a:rPr lang="en-US" altLang="en-US" sz="2000" i="1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Earth </a:t>
            </a:r>
            <a:r>
              <a:rPr lang="en-US" altLang="en-US" sz="2000" i="1" dirty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Science</a:t>
            </a:r>
            <a:r>
              <a:rPr lang="en-US" altLang="en-US" sz="2000" dirty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 p.19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8A9CC-85CA-41CF-B99B-5F85CF0B0A1F}" type="slidenum">
              <a:rPr lang="en-US" altLang="en-US" sz="1800" b="1" smtClean="0">
                <a:solidFill>
                  <a:schemeClr val="bg1"/>
                </a:solidFill>
              </a:rPr>
              <a:pPr>
                <a:defRPr/>
              </a:pPr>
              <a:t>23</a:t>
            </a:fld>
            <a:endParaRPr lang="en-US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ld–Earth Theories (1778–1833)">
            <a:extLst>
              <a:ext uri="{FF2B5EF4-FFF2-40B4-BE49-F238E27FC236}"/>
            </a:extLst>
          </p:cNvPr>
          <p:cNvSpPr txBox="1"/>
          <p:nvPr/>
        </p:nvSpPr>
        <p:spPr>
          <a:xfrm>
            <a:off x="238125" y="546100"/>
            <a:ext cx="8574088" cy="615950"/>
          </a:xfrm>
          <a:prstGeom prst="rect">
            <a:avLst/>
          </a:prstGeom>
          <a:extLst>
            <a:ext uri="{C572A759-6A51-4108-AA02-DFA0A04FC94B}"/>
          </a:extLst>
        </p:spPr>
        <p:txBody>
          <a:bodyPr lIns="0" tIns="0" rIns="0" bIns="0">
            <a:spAutoFit/>
          </a:bodyPr>
          <a:lstStyle/>
          <a:p>
            <a:pPr algn="ctr">
              <a:buClr>
                <a:srgbClr val="B6DE87"/>
              </a:buClr>
              <a:buFont typeface="GoudyTwenty"/>
              <a:buNone/>
              <a:defRPr sz="7200">
                <a:solidFill>
                  <a:srgbClr val="FEFCDD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EFCDD"/>
                  </a:solidFill>
                </a:uFill>
                <a:latin typeface="DejaVu Sans Condensed"/>
                <a:ea typeface="DejaVu Sans Condensed"/>
                <a:cs typeface="DejaVu Sans Condensed"/>
                <a:sym typeface="DejaVu Sans Condensed"/>
              </a:defRPr>
            </a:pPr>
            <a:r>
              <a:rPr lang="pt-BR" sz="4000" dirty="0">
                <a:solidFill>
                  <a:srgbClr val="FFCC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EFCDD"/>
                  </a:solidFill>
                </a:uFill>
                <a:latin typeface="+mn-lt"/>
                <a:ea typeface="DejaVu Sans Condensed"/>
                <a:cs typeface="+mn-cs"/>
                <a:sym typeface="GoudyTwenty"/>
              </a:rPr>
              <a:t>Teorias da Terra Velha </a:t>
            </a:r>
            <a:r>
              <a:rPr sz="4000" dirty="0">
                <a:solidFill>
                  <a:srgbClr val="FFCC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EFCDD"/>
                  </a:solidFill>
                </a:uFill>
                <a:latin typeface="+mn-lt"/>
                <a:ea typeface="DejaVu Sans Condensed"/>
                <a:cs typeface="+mn-cs"/>
                <a:sym typeface="GoudyTwenty"/>
              </a:rPr>
              <a:t>(1778–1833)</a:t>
            </a:r>
          </a:p>
        </p:txBody>
      </p:sp>
      <p:sp>
        <p:nvSpPr>
          <p:cNvPr id="14" name="Cooling earth, 75,000 years">
            <a:extLst>
              <a:ext uri="{FF2B5EF4-FFF2-40B4-BE49-F238E27FC236}"/>
            </a:extLst>
          </p:cNvPr>
          <p:cNvSpPr txBox="1"/>
          <p:nvPr/>
        </p:nvSpPr>
        <p:spPr>
          <a:xfrm>
            <a:off x="338137" y="1382713"/>
            <a:ext cx="8213725" cy="861774"/>
          </a:xfrm>
          <a:prstGeom prst="rect">
            <a:avLst/>
          </a:prstGeom>
          <a:extLst>
            <a:ext uri="{C572A759-6A51-4108-AA02-DFA0A04FC94B}"/>
          </a:extLst>
        </p:spPr>
        <p:txBody>
          <a:bodyPr wrap="square" lIns="0" tIns="0" rIns="0" bIns="0">
            <a:spAutoFit/>
          </a:bodyPr>
          <a:lstStyle>
            <a:lvl1pPr algn="l" defTabSz="914400">
              <a:buClr>
                <a:srgbClr val="F5F5F5"/>
              </a:buClr>
              <a:defRPr sz="7200">
                <a:solidFill>
                  <a:srgbClr val="FEFCDD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EFCDD"/>
                  </a:solidFill>
                </a:uFill>
                <a:latin typeface="DejaVu Sans Condensed"/>
                <a:ea typeface="DejaVu Sans Condensed"/>
                <a:cs typeface="DejaVu Sans Condensed"/>
                <a:sym typeface="DejaVu Sans Condensed"/>
              </a:defRPr>
            </a:lvl1pPr>
          </a:lstStyle>
          <a:p>
            <a:pPr algn="ctr">
              <a:defRPr/>
            </a:pPr>
            <a:r>
              <a:rPr lang="pt-BR" sz="2800" dirty="0"/>
              <a:t>James </a:t>
            </a:r>
            <a:r>
              <a:rPr lang="pt-BR" sz="2800" dirty="0" smtClean="0"/>
              <a:t>Hutton (</a:t>
            </a:r>
            <a:r>
              <a:rPr lang="pt-BR" sz="2800" dirty="0"/>
              <a:t>1726-1797</a:t>
            </a:r>
            <a:r>
              <a:rPr lang="pt-BR" sz="2800" dirty="0" smtClean="0"/>
              <a:t>) </a:t>
            </a:r>
          </a:p>
          <a:p>
            <a:pPr algn="ctr">
              <a:defRPr/>
            </a:pPr>
            <a:r>
              <a:rPr lang="pt-BR" sz="2800" dirty="0" smtClean="0"/>
              <a:t>Doutor, Agricultor, Geólogo</a:t>
            </a:r>
            <a:endParaRPr lang="pt-BR" sz="2800" dirty="0"/>
          </a:p>
        </p:txBody>
      </p:sp>
      <p:pic>
        <p:nvPicPr>
          <p:cNvPr id="12391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479993"/>
            <a:ext cx="338137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282" y="3919360"/>
            <a:ext cx="4017327" cy="270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Biological evolution, long ages">
            <a:extLst>
              <a:ext uri="{FF2B5EF4-FFF2-40B4-BE49-F238E27FC236}"/>
            </a:extLst>
          </p:cNvPr>
          <p:cNvSpPr txBox="1"/>
          <p:nvPr/>
        </p:nvSpPr>
        <p:spPr>
          <a:xfrm>
            <a:off x="614363" y="6051868"/>
            <a:ext cx="2700338" cy="383222"/>
          </a:xfrm>
          <a:prstGeom prst="rect">
            <a:avLst/>
          </a:prstGeom>
          <a:extLst>
            <a:ext uri="{C572A759-6A51-4108-AA02-DFA0A04FC94B}"/>
          </a:extLst>
        </p:spPr>
        <p:txBody>
          <a:bodyPr wrap="square" lIns="0" tIns="0" rIns="0" bIns="0">
            <a:spAutoFit/>
          </a:bodyPr>
          <a:lstStyle>
            <a:lvl1pPr algn="l" defTabSz="914400">
              <a:buClr>
                <a:srgbClr val="F5F5F5"/>
              </a:buClr>
              <a:defRPr sz="7200">
                <a:solidFill>
                  <a:srgbClr val="FEFCDD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EFCDD"/>
                  </a:solidFill>
                </a:uFill>
                <a:latin typeface="DejaVu Sans Condensed"/>
                <a:ea typeface="DejaVu Sans Condensed"/>
                <a:cs typeface="DejaVu Sans Condensed"/>
                <a:sym typeface="DejaVu Sans Condensed"/>
              </a:defRPr>
            </a:lvl1pPr>
          </a:lstStyle>
          <a:p>
            <a:pPr algn="ctr">
              <a:defRPr/>
            </a:pPr>
            <a:r>
              <a:rPr lang="pt-BR" sz="2400" dirty="0" smtClean="0"/>
              <a:t>Deísta ou Ateu</a:t>
            </a:r>
            <a:r>
              <a:rPr lang="pt-BR" sz="2400" dirty="0"/>
              <a:t>.</a:t>
            </a:r>
          </a:p>
        </p:txBody>
      </p:sp>
      <p:sp>
        <p:nvSpPr>
          <p:cNvPr id="5" name="Retângulo 4"/>
          <p:cNvSpPr/>
          <p:nvPr/>
        </p:nvSpPr>
        <p:spPr>
          <a:xfrm>
            <a:off x="3915093" y="246515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en-US" sz="2800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Ele </a:t>
            </a:r>
            <a:r>
              <a:rPr lang="pt-BR" altLang="en-US" sz="2800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desenvolveu</a:t>
            </a:r>
            <a:r>
              <a:rPr lang="en-US" altLang="en-US" sz="2800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o </a:t>
            </a:r>
            <a:r>
              <a:rPr lang="pt-BR" altLang="en-US" sz="2800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sistema</a:t>
            </a:r>
            <a:r>
              <a:rPr lang="en-US" altLang="en-US" sz="2800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de </a:t>
            </a:r>
            <a:r>
              <a:rPr lang="en-US" altLang="en-US" sz="2800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uniformitarianismo.</a:t>
            </a:r>
            <a:endParaRPr lang="en-US" altLang="en-US" sz="2000" dirty="0">
              <a:solidFill>
                <a:srgbClr val="FFFFFF"/>
              </a:solidFill>
              <a:latin typeface="GoudySans Md BT"/>
              <a:cs typeface="Times New Roman" panose="02020603050405020304" pitchFamily="18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8A9CC-85CA-41CF-B99B-5F85CF0B0A1F}" type="slidenum">
              <a:rPr lang="en-US" altLang="en-US" sz="1800" b="1" smtClean="0">
                <a:solidFill>
                  <a:schemeClr val="bg1"/>
                </a:solidFill>
              </a:rPr>
              <a:pPr>
                <a:defRPr/>
              </a:pPr>
              <a:t>24</a:t>
            </a:fld>
            <a:endParaRPr lang="en-US" alt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54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1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1752600" y="1447800"/>
            <a:ext cx="4953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26980" name="Line 4"/>
          <p:cNvSpPr>
            <a:spLocks noChangeShapeType="1"/>
          </p:cNvSpPr>
          <p:nvPr/>
        </p:nvSpPr>
        <p:spPr bwMode="auto">
          <a:xfrm>
            <a:off x="228600" y="2743200"/>
            <a:ext cx="86868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26981" name="Line 5"/>
          <p:cNvSpPr>
            <a:spLocks noChangeShapeType="1"/>
          </p:cNvSpPr>
          <p:nvPr/>
        </p:nvSpPr>
        <p:spPr bwMode="auto">
          <a:xfrm>
            <a:off x="152400" y="3149600"/>
            <a:ext cx="32004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26982" name="Line 6"/>
          <p:cNvSpPr>
            <a:spLocks noChangeShapeType="1"/>
          </p:cNvSpPr>
          <p:nvPr/>
        </p:nvSpPr>
        <p:spPr bwMode="auto">
          <a:xfrm>
            <a:off x="990600" y="4038600"/>
            <a:ext cx="17526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26983" name="Line 7"/>
          <p:cNvSpPr>
            <a:spLocks noChangeShapeType="1"/>
          </p:cNvSpPr>
          <p:nvPr/>
        </p:nvSpPr>
        <p:spPr bwMode="auto">
          <a:xfrm>
            <a:off x="3505200" y="4470400"/>
            <a:ext cx="3352800" cy="25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371720" name="Rectangle 8"/>
          <p:cNvSpPr>
            <a:spLocks noChangeArrowheads="1"/>
          </p:cNvSpPr>
          <p:nvPr/>
        </p:nvSpPr>
        <p:spPr bwMode="auto">
          <a:xfrm>
            <a:off x="187325" y="4673600"/>
            <a:ext cx="8724900" cy="1828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71721" name="Text Box 9"/>
          <p:cNvSpPr txBox="1">
            <a:spLocks noChangeArrowheads="1"/>
          </p:cNvSpPr>
          <p:nvPr/>
        </p:nvSpPr>
        <p:spPr bwMode="auto">
          <a:xfrm>
            <a:off x="246063" y="4826000"/>
            <a:ext cx="867886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dirty="0">
                <a:solidFill>
                  <a:schemeClr val="bg1"/>
                </a:solidFill>
              </a:rPr>
              <a:t>Mas nos anos 1700, o cientista Escocês</a:t>
            </a:r>
            <a:r>
              <a:rPr lang="pt-BR" altLang="en-US" sz="2000" dirty="0"/>
              <a:t> </a:t>
            </a:r>
            <a:r>
              <a:rPr lang="pt-BR" altLang="en-US" sz="2000" dirty="0">
                <a:solidFill>
                  <a:srgbClr val="E3E343"/>
                </a:solidFill>
              </a:rPr>
              <a:t>James Hutton</a:t>
            </a:r>
            <a:r>
              <a:rPr lang="pt-BR" altLang="en-US" sz="2000" dirty="0"/>
              <a:t> </a:t>
            </a:r>
            <a:r>
              <a:rPr lang="pt-BR" altLang="en-US" sz="2000" dirty="0">
                <a:solidFill>
                  <a:schemeClr val="bg1"/>
                </a:solidFill>
              </a:rPr>
              <a:t>estimou que a Terra era muito mais velha.  Ele usou o principio de</a:t>
            </a:r>
            <a:r>
              <a:rPr lang="pt-BR" altLang="en-US" sz="2000" dirty="0"/>
              <a:t> </a:t>
            </a:r>
            <a:r>
              <a:rPr lang="pt-BR" altLang="en-US" sz="2000" dirty="0">
                <a:solidFill>
                  <a:srgbClr val="E3E343"/>
                </a:solidFill>
              </a:rPr>
              <a:t>uniformitarianismo.</a:t>
            </a:r>
            <a:r>
              <a:rPr lang="pt-BR" altLang="en-US" sz="2000" dirty="0"/>
              <a:t>.  </a:t>
            </a:r>
            <a:r>
              <a:rPr lang="pt-BR" altLang="en-US" sz="2000" dirty="0">
                <a:solidFill>
                  <a:schemeClr val="bg1"/>
                </a:solidFill>
              </a:rPr>
              <a:t>Este principio declara que os processos da Terra acontecendo hoje são similares aos que aconteceu no passado.    ...ele </a:t>
            </a:r>
            <a:r>
              <a:rPr lang="pt-BR" altLang="en-US" sz="2000" dirty="0" smtClean="0">
                <a:solidFill>
                  <a:schemeClr val="bg1"/>
                </a:solidFill>
              </a:rPr>
              <a:t>inferiu...   </a:t>
            </a:r>
            <a:r>
              <a:rPr lang="pt-BR" altLang="en-US" sz="2000" dirty="0">
                <a:solidFill>
                  <a:schemeClr val="bg1"/>
                </a:solidFill>
              </a:rPr>
              <a:t>...Hutton </a:t>
            </a:r>
            <a:r>
              <a:rPr lang="pt-BR" altLang="en-US" sz="2000" dirty="0" smtClean="0">
                <a:solidFill>
                  <a:schemeClr val="bg1"/>
                </a:solidFill>
              </a:rPr>
              <a:t>hipostenizou...</a:t>
            </a:r>
            <a:endParaRPr lang="pt-BR" altLang="en-US" sz="2000" dirty="0">
              <a:solidFill>
                <a:schemeClr val="bg1"/>
              </a:solidFill>
            </a:endParaRPr>
          </a:p>
        </p:txBody>
      </p:sp>
      <p:sp>
        <p:nvSpPr>
          <p:cNvPr id="371722" name="Line 10"/>
          <p:cNvSpPr>
            <a:spLocks noChangeShapeType="1"/>
          </p:cNvSpPr>
          <p:nvPr/>
        </p:nvSpPr>
        <p:spPr bwMode="auto">
          <a:xfrm>
            <a:off x="336550" y="5170488"/>
            <a:ext cx="479425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371723" name="Line 11"/>
          <p:cNvSpPr>
            <a:spLocks noChangeShapeType="1"/>
          </p:cNvSpPr>
          <p:nvPr/>
        </p:nvSpPr>
        <p:spPr bwMode="auto">
          <a:xfrm>
            <a:off x="6143625" y="5794375"/>
            <a:ext cx="2587625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371724" name="Line 12"/>
          <p:cNvSpPr>
            <a:spLocks noChangeShapeType="1"/>
          </p:cNvSpPr>
          <p:nvPr/>
        </p:nvSpPr>
        <p:spPr bwMode="auto">
          <a:xfrm>
            <a:off x="315913" y="6411913"/>
            <a:ext cx="17526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371725" name="Line 13"/>
          <p:cNvSpPr>
            <a:spLocks noChangeShapeType="1"/>
          </p:cNvSpPr>
          <p:nvPr/>
        </p:nvSpPr>
        <p:spPr bwMode="auto">
          <a:xfrm>
            <a:off x="2333625" y="6411913"/>
            <a:ext cx="2549525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371726" name="Line 14"/>
          <p:cNvSpPr>
            <a:spLocks noChangeShapeType="1"/>
          </p:cNvSpPr>
          <p:nvPr/>
        </p:nvSpPr>
        <p:spPr bwMode="auto">
          <a:xfrm>
            <a:off x="279400" y="6084888"/>
            <a:ext cx="84836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F74DB-5997-4624-AAD6-4E05DA5FECB1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7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7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7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20" grpId="0" animBg="1"/>
      <p:bldP spid="371721" grpId="0"/>
      <p:bldP spid="371722" grpId="0" animBg="1"/>
      <p:bldP spid="371723" grpId="0" animBg="1"/>
      <p:bldP spid="371724" grpId="0" animBg="1"/>
      <p:bldP spid="371725" grpId="0" animBg="1"/>
      <p:bldP spid="3717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tângulo 5"/>
          <p:cNvSpPr>
            <a:spLocks noChangeArrowheads="1"/>
          </p:cNvSpPr>
          <p:nvPr/>
        </p:nvSpPr>
        <p:spPr bwMode="auto">
          <a:xfrm>
            <a:off x="354013" y="3076575"/>
            <a:ext cx="847566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pt-BR" altLang="pt-BR" sz="2800" dirty="0"/>
              <a:t>“O passado histórico do nosso globo precisa ser </a:t>
            </a:r>
            <a:r>
              <a:rPr lang="pt-BR" altLang="pt-BR" sz="2800" dirty="0" smtClean="0">
                <a:solidFill>
                  <a:srgbClr val="FFCC00"/>
                </a:solidFill>
              </a:rPr>
              <a:t>explicada </a:t>
            </a:r>
            <a:r>
              <a:rPr lang="pt-BR" altLang="pt-BR" sz="2800" dirty="0">
                <a:solidFill>
                  <a:srgbClr val="FFCC00"/>
                </a:solidFill>
              </a:rPr>
              <a:t>pelo que pode ser visto acontecendo agora</a:t>
            </a:r>
            <a:r>
              <a:rPr lang="pt-BR" altLang="pt-BR" sz="2800" dirty="0"/>
              <a:t>... Nenhum poder empregado, que não seja natural para o globo, nenhuma ação pode ser admitido, exceto aqueles dos quais  se conheça o princípio."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800" dirty="0">
              <a:solidFill>
                <a:srgbClr val="FFFFFF"/>
              </a:solidFill>
            </a:endParaRPr>
          </a:p>
        </p:txBody>
      </p:sp>
      <p:sp>
        <p:nvSpPr>
          <p:cNvPr id="128003" name="CaixaDeTexto 1"/>
          <p:cNvSpPr txBox="1">
            <a:spLocks noChangeArrowheads="1"/>
          </p:cNvSpPr>
          <p:nvPr/>
        </p:nvSpPr>
        <p:spPr bwMode="auto">
          <a:xfrm>
            <a:off x="454025" y="6070600"/>
            <a:ext cx="8223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dirty="0">
                <a:solidFill>
                  <a:srgbClr val="FFFFFF"/>
                </a:solidFill>
              </a:rPr>
              <a:t>James Hutton, citado em Arthur Holmes, Princípios de Geologia Física, 2ª ed. (Edimburgo, Escócia: Thomas Nelson and Sons Ltd., 1965), pp. 43-44.</a:t>
            </a:r>
          </a:p>
        </p:txBody>
      </p:sp>
      <p:pic>
        <p:nvPicPr>
          <p:cNvPr id="128005" name="Picture 4" descr="http://universoracionalista.org/wp-content/uploads/2014/08/Edinburgh-Hutton-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7748588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6" name="Picture 2" descr="http://cd.pbsstatic.com/l/47/4147/97816050641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0"/>
            <a:ext cx="17716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324100" y="774700"/>
            <a:ext cx="4170363" cy="10779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Hutton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(1726-1796)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FD4992-C080-4010-ADF7-22DB2636FFF7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 descr="http://universoracionalista.org/wp-content/uploads/2014/08/Edinburgh-Hutton-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7748588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2" descr="http://cd.pbsstatic.com/l/47/4147/97816050641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0"/>
            <a:ext cx="17716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Box 6"/>
          <p:cNvSpPr txBox="1">
            <a:spLocks noChangeArrowheads="1"/>
          </p:cNvSpPr>
          <p:nvPr/>
        </p:nvSpPr>
        <p:spPr bwMode="auto">
          <a:xfrm>
            <a:off x="2324100" y="774700"/>
            <a:ext cx="4170363" cy="10779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Hutton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(1726-1796)</a:t>
            </a:r>
          </a:p>
        </p:txBody>
      </p:sp>
      <p:sp>
        <p:nvSpPr>
          <p:cNvPr id="130053" name="TextBox 7"/>
          <p:cNvSpPr txBox="1">
            <a:spLocks noChangeArrowheads="1"/>
          </p:cNvSpPr>
          <p:nvPr/>
        </p:nvSpPr>
        <p:spPr bwMode="auto">
          <a:xfrm>
            <a:off x="231775" y="2867025"/>
            <a:ext cx="872648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800" dirty="0"/>
              <a:t>Propõe a Teoria do Uniformitarismo (ou princípio das causas </a:t>
            </a:r>
            <a:r>
              <a:rPr lang="pt-BR" altLang="en-US" sz="2800" dirty="0" smtClean="0"/>
              <a:t>atuais).   </a:t>
            </a:r>
            <a:r>
              <a:rPr lang="pt-BR" altLang="en-US" sz="2800" dirty="0"/>
              <a:t>Contestou a idade da Terra, afirmando que a Terra tinha uma idade superior à prevista, dizendo que tinha a idade de 70.000 anos.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en-US" sz="28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25178-5C8D-4581-ACFD-F05218845509}" type="slidenum">
              <a:rPr lang="en-US" altLang="en-US" sz="1800" b="1" smtClean="0">
                <a:solidFill>
                  <a:schemeClr val="bg1"/>
                </a:solidFill>
              </a:rPr>
              <a:pPr>
                <a:defRPr/>
              </a:pPr>
              <a:t>27</a:t>
            </a:fld>
            <a:endParaRPr lang="en-US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48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 Ideia de Uniformitarismo.</a:t>
            </a:r>
          </a:p>
        </p:txBody>
      </p:sp>
      <p:pic>
        <p:nvPicPr>
          <p:cNvPr id="150531" name="Picture 3" descr="Uniformatariansi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153400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143000" y="1676400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2400" b="0" dirty="0">
                <a:solidFill>
                  <a:schemeClr val="tx1"/>
                </a:solidFill>
              </a:rPr>
              <a:t>As coisas sempre FORAM como elas são agora.</a:t>
            </a:r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3200400" y="50673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b="0" dirty="0">
                <a:solidFill>
                  <a:schemeClr val="tx1"/>
                </a:solidFill>
              </a:rPr>
              <a:t>UNIFORMITARISMO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990600" y="22098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b="0" dirty="0">
                <a:solidFill>
                  <a:schemeClr val="tx1"/>
                </a:solidFill>
              </a:rPr>
              <a:t>O presente é a chave para entender o passado e o futuro.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990600" y="2743200"/>
            <a:ext cx="7162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b="0" dirty="0">
                <a:solidFill>
                  <a:schemeClr val="tx1"/>
                </a:solidFill>
              </a:rPr>
              <a:t>Desde que a taxa de erosão, por exemplo, é baixa hoje, então era lenta no passado, e será assim também no futuro.</a:t>
            </a:r>
          </a:p>
        </p:txBody>
      </p:sp>
      <p:sp>
        <p:nvSpPr>
          <p:cNvPr id="150536" name="Text Box 8"/>
          <p:cNvSpPr txBox="1">
            <a:spLocks noChangeArrowheads="1"/>
          </p:cNvSpPr>
          <p:nvPr/>
        </p:nvSpPr>
        <p:spPr bwMode="auto">
          <a:xfrm>
            <a:off x="914400" y="41148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b="0" dirty="0">
                <a:solidFill>
                  <a:schemeClr val="tx1"/>
                </a:solidFill>
              </a:rPr>
              <a:t>PASSADO</a:t>
            </a:r>
          </a:p>
        </p:txBody>
      </p:sp>
      <p:sp>
        <p:nvSpPr>
          <p:cNvPr id="150537" name="Text Box 9"/>
          <p:cNvSpPr txBox="1">
            <a:spLocks noChangeArrowheads="1"/>
          </p:cNvSpPr>
          <p:nvPr/>
        </p:nvSpPr>
        <p:spPr bwMode="auto">
          <a:xfrm>
            <a:off x="7010400" y="40386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b="0" dirty="0">
                <a:solidFill>
                  <a:schemeClr val="tx1"/>
                </a:solidFill>
              </a:rPr>
              <a:t>FUTURO</a:t>
            </a:r>
          </a:p>
        </p:txBody>
      </p:sp>
      <p:sp>
        <p:nvSpPr>
          <p:cNvPr id="150538" name="Text Box 10"/>
          <p:cNvSpPr txBox="1">
            <a:spLocks noChangeArrowheads="1"/>
          </p:cNvSpPr>
          <p:nvPr/>
        </p:nvSpPr>
        <p:spPr bwMode="auto">
          <a:xfrm>
            <a:off x="4038600" y="41148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b="0" dirty="0">
                <a:solidFill>
                  <a:schemeClr val="tx1"/>
                </a:solidFill>
              </a:rPr>
              <a:t>PRESENTE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25178-5C8D-4581-ACFD-F05218845509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458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  <p:bldP spid="55302" grpId="0"/>
      <p:bldP spid="5530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tângulo 11"/>
          <p:cNvSpPr>
            <a:spLocks noChangeArrowheads="1"/>
          </p:cNvSpPr>
          <p:nvPr/>
        </p:nvSpPr>
        <p:spPr bwMode="auto">
          <a:xfrm>
            <a:off x="4763" y="1517650"/>
            <a:ext cx="9139237" cy="5480050"/>
          </a:xfrm>
          <a:prstGeom prst="rect">
            <a:avLst/>
          </a:prstGeom>
          <a:solidFill>
            <a:srgbClr val="FFF3C9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 dirty="0">
              <a:solidFill>
                <a:schemeClr val="tx1"/>
              </a:solidFill>
            </a:endParaRPr>
          </a:p>
        </p:txBody>
      </p:sp>
      <p:pic>
        <p:nvPicPr>
          <p:cNvPr id="15155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3" y="42545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>
          <a:xfrm>
            <a:off x="457200" y="2413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48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 Ideia de Uniformitarismo.</a:t>
            </a:r>
          </a:p>
        </p:txBody>
      </p:sp>
      <p:pic>
        <p:nvPicPr>
          <p:cNvPr id="15155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3435350"/>
            <a:ext cx="16541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80988" y="1882775"/>
            <a:ext cx="8591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dirty="0">
                <a:solidFill>
                  <a:schemeClr val="tx1"/>
                </a:solidFill>
              </a:rPr>
              <a:t>O </a:t>
            </a:r>
            <a:r>
              <a:rPr lang="pt-BR" altLang="en-US" dirty="0">
                <a:solidFill>
                  <a:srgbClr val="FF0000"/>
                </a:solidFill>
              </a:rPr>
              <a:t>presente</a:t>
            </a:r>
            <a:r>
              <a:rPr lang="pt-BR" altLang="en-US" dirty="0">
                <a:solidFill>
                  <a:schemeClr val="tx1"/>
                </a:solidFill>
              </a:rPr>
              <a:t> </a:t>
            </a:r>
            <a:r>
              <a:rPr lang="pt-BR" altLang="en-US" i="1" dirty="0">
                <a:solidFill>
                  <a:schemeClr val="tx1"/>
                </a:solidFill>
              </a:rPr>
              <a:t>é a chave</a:t>
            </a:r>
            <a:r>
              <a:rPr lang="pt-BR" altLang="en-US" dirty="0">
                <a:solidFill>
                  <a:schemeClr val="tx1"/>
                </a:solidFill>
              </a:rPr>
              <a:t> para o </a:t>
            </a:r>
            <a:r>
              <a:rPr lang="pt-BR" altLang="en-US" dirty="0">
                <a:solidFill>
                  <a:srgbClr val="1138DF"/>
                </a:solidFill>
              </a:rPr>
              <a:t>passado</a:t>
            </a:r>
            <a:r>
              <a:rPr lang="pt-BR" alt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7286625" y="3106738"/>
            <a:ext cx="2147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dirty="0">
                <a:solidFill>
                  <a:schemeClr val="tx1"/>
                </a:solidFill>
                <a:latin typeface="Arial Black" panose="020B0A04020102020204" pitchFamily="34" charset="0"/>
              </a:rPr>
              <a:t>PASSADO?</a:t>
            </a:r>
          </a:p>
        </p:txBody>
      </p:sp>
      <p:pic>
        <p:nvPicPr>
          <p:cNvPr id="151560" name="Imagem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367088"/>
            <a:ext cx="19685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1" name="WordArt 5"/>
          <p:cNvSpPr>
            <a:spLocks noChangeArrowheads="1" noChangeShapeType="1" noTextEdit="1"/>
          </p:cNvSpPr>
          <p:nvPr/>
        </p:nvSpPr>
        <p:spPr bwMode="auto">
          <a:xfrm>
            <a:off x="560388" y="3854450"/>
            <a:ext cx="1670050" cy="8969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 MUNDO</a:t>
            </a:r>
          </a:p>
          <a:p>
            <a:pPr algn="ctr"/>
            <a:r>
              <a:rPr lang="pt-BR" sz="3600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PASSADO</a:t>
            </a:r>
          </a:p>
        </p:txBody>
      </p:sp>
      <p:pic>
        <p:nvPicPr>
          <p:cNvPr id="151562" name="Imagem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3328988"/>
            <a:ext cx="215106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3" name="WordArt 8"/>
          <p:cNvSpPr>
            <a:spLocks noChangeArrowheads="1" noChangeShapeType="1" noTextEdit="1"/>
          </p:cNvSpPr>
          <p:nvPr/>
        </p:nvSpPr>
        <p:spPr bwMode="auto">
          <a:xfrm>
            <a:off x="5022850" y="3902075"/>
            <a:ext cx="1670050" cy="8969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 MUNDO</a:t>
            </a:r>
          </a:p>
          <a:p>
            <a:pPr algn="ctr"/>
            <a:r>
              <a:rPr lang="pt-BR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PRESENTE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6863" y="1884363"/>
            <a:ext cx="8591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dirty="0">
                <a:solidFill>
                  <a:schemeClr val="tx1"/>
                </a:solidFill>
              </a:rPr>
              <a:t>O </a:t>
            </a:r>
            <a:r>
              <a:rPr lang="pt-BR" altLang="en-US" dirty="0">
                <a:solidFill>
                  <a:srgbClr val="FF0000"/>
                </a:solidFill>
              </a:rPr>
              <a:t>presente</a:t>
            </a:r>
            <a:r>
              <a:rPr lang="pt-BR" altLang="en-US" dirty="0">
                <a:solidFill>
                  <a:schemeClr val="tx1"/>
                </a:solidFill>
              </a:rPr>
              <a:t> </a:t>
            </a:r>
            <a:r>
              <a:rPr lang="pt-BR" altLang="en-US" i="1" dirty="0">
                <a:solidFill>
                  <a:schemeClr val="tx1"/>
                </a:solidFill>
              </a:rPr>
              <a:t>não é a chave</a:t>
            </a:r>
            <a:r>
              <a:rPr lang="pt-BR" altLang="en-US" dirty="0">
                <a:solidFill>
                  <a:schemeClr val="tx1"/>
                </a:solidFill>
              </a:rPr>
              <a:t> para o passado!</a:t>
            </a:r>
          </a:p>
        </p:txBody>
      </p:sp>
      <p:sp>
        <p:nvSpPr>
          <p:cNvPr id="151565" name="Retângulo 5"/>
          <p:cNvSpPr>
            <a:spLocks noChangeArrowheads="1"/>
          </p:cNvSpPr>
          <p:nvPr/>
        </p:nvSpPr>
        <p:spPr bwMode="auto">
          <a:xfrm>
            <a:off x="30163" y="5314950"/>
            <a:ext cx="3906837" cy="406400"/>
          </a:xfrm>
          <a:prstGeom prst="rect">
            <a:avLst/>
          </a:prstGeom>
          <a:solidFill>
            <a:srgbClr val="FFF3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 dirty="0">
              <a:solidFill>
                <a:schemeClr val="tx1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25178-5C8D-4581-ACFD-F05218845509}" type="slidenum">
              <a:rPr lang="en-US" altLang="en-US" sz="1800" b="1" smtClean="0"/>
              <a:pPr>
                <a:defRPr/>
              </a:pPr>
              <a:t>29</a:t>
            </a:fld>
            <a:endParaRPr lang="en-US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88556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0" y="-11430"/>
            <a:ext cx="9144000" cy="1011238"/>
          </a:xfrm>
        </p:spPr>
        <p:txBody>
          <a:bodyPr/>
          <a:lstStyle/>
          <a:p>
            <a:r>
              <a:rPr lang="pt-BR" altLang="pt-BR" b="1" dirty="0" smtClean="0">
                <a:solidFill>
                  <a:srgbClr val="FFC000"/>
                </a:solidFill>
              </a:rPr>
              <a:t>Vamos Confiar na Bíblia?</a:t>
            </a:r>
          </a:p>
        </p:txBody>
      </p:sp>
      <p:sp>
        <p:nvSpPr>
          <p:cNvPr id="13315" name="Espaço Reservado para Número de Slide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43B7C8-BCA8-48E7-8590-40113D235722}" type="slidenum">
              <a:rPr lang="pt-BR" altLang="en-US" b="1">
                <a:solidFill>
                  <a:schemeClr val="bg1"/>
                </a:solidFill>
              </a:rPr>
              <a:pPr/>
              <a:t>3</a:t>
            </a:fld>
            <a:endParaRPr lang="pt-BR" alt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14325" y="1271588"/>
            <a:ext cx="8634413" cy="18653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pt-BR" altLang="en-US" sz="2800" b="1" kern="0" dirty="0" smtClean="0">
                <a:solidFill>
                  <a:schemeClr val="bg1"/>
                </a:solidFill>
              </a:rPr>
              <a:t>Vamos interpretar a Bíblia literalmente ou alegoricamente? Creio que devemos interpretar os </a:t>
            </a:r>
            <a:r>
              <a:rPr lang="pt-BR" altLang="en-US" sz="2800" dirty="0" smtClean="0">
                <a:solidFill>
                  <a:schemeClr val="bg1"/>
                </a:solidFill>
              </a:rPr>
              <a:t>primeiros </a:t>
            </a:r>
            <a:r>
              <a:rPr lang="pt-BR" altLang="en-US" sz="2800" dirty="0">
                <a:solidFill>
                  <a:schemeClr val="bg1"/>
                </a:solidFill>
              </a:rPr>
              <a:t>capítulos de </a:t>
            </a:r>
            <a:r>
              <a:rPr lang="pt-BR" altLang="en-US" sz="2800" dirty="0" smtClean="0">
                <a:solidFill>
                  <a:schemeClr val="bg1"/>
                </a:solidFill>
              </a:rPr>
              <a:t>Gênesis literalmente.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pt-BR" altLang="en-US" sz="2800" b="1" kern="0" dirty="0"/>
          </a:p>
        </p:txBody>
      </p:sp>
      <p:pic>
        <p:nvPicPr>
          <p:cNvPr id="13317" name="Picture 2" descr="planos-de-leitura-da-bibli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2992438"/>
            <a:ext cx="684371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53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Unif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713"/>
            <a:ext cx="9144000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307975" y="1581150"/>
            <a:ext cx="40052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2400" dirty="0">
                <a:solidFill>
                  <a:schemeClr val="tx1"/>
                </a:solidFill>
              </a:rPr>
              <a:t>O relato 100% infalível de um testemunho ocular que é o criador e sabe tudo. </a:t>
            </a:r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 rot="-285640">
            <a:off x="5588000" y="2001838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200" dirty="0">
                <a:latin typeface="Arial Black" panose="020B0A04020102020204" pitchFamily="34" charset="0"/>
              </a:rPr>
              <a:t>Santa Bíblia</a:t>
            </a:r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7161213" y="2111375"/>
            <a:ext cx="162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dirty="0">
                <a:solidFill>
                  <a:schemeClr val="tx1"/>
                </a:solidFill>
                <a:latin typeface="Arial Black" panose="020B0A04020102020204" pitchFamily="34" charset="0"/>
              </a:rPr>
              <a:t>PASSADO E PRESENTE!</a:t>
            </a:r>
          </a:p>
        </p:txBody>
      </p:sp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406400" y="5691188"/>
            <a:ext cx="8388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dirty="0">
                <a:solidFill>
                  <a:schemeClr val="tx1"/>
                </a:solidFill>
              </a:rPr>
              <a:t>A </a:t>
            </a:r>
            <a:r>
              <a:rPr lang="pt-BR" altLang="en-US" dirty="0">
                <a:solidFill>
                  <a:srgbClr val="FF0000"/>
                </a:solidFill>
              </a:rPr>
              <a:t>revelação</a:t>
            </a:r>
            <a:r>
              <a:rPr lang="pt-BR" altLang="en-US" dirty="0">
                <a:solidFill>
                  <a:schemeClr val="tx1"/>
                </a:solidFill>
              </a:rPr>
              <a:t> </a:t>
            </a:r>
            <a:r>
              <a:rPr lang="pt-BR" altLang="en-US" i="1" dirty="0">
                <a:solidFill>
                  <a:schemeClr val="tx1"/>
                </a:solidFill>
              </a:rPr>
              <a:t>é a chave</a:t>
            </a:r>
            <a:r>
              <a:rPr lang="pt-BR" altLang="en-US" dirty="0">
                <a:solidFill>
                  <a:schemeClr val="tx1"/>
                </a:solidFill>
              </a:rPr>
              <a:t> para o passado, presente e futuro.</a:t>
            </a:r>
          </a:p>
        </p:txBody>
      </p:sp>
      <p:pic>
        <p:nvPicPr>
          <p:cNvPr id="152583" name="Picture 7" descr="Wor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3405188"/>
            <a:ext cx="21463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4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3524250"/>
            <a:ext cx="16541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>
          <a:xfrm>
            <a:off x="457200" y="239713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48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 Ideia de Uniformitarismo.</a:t>
            </a:r>
          </a:p>
        </p:txBody>
      </p:sp>
      <p:pic>
        <p:nvPicPr>
          <p:cNvPr id="152586" name="Imagem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500438"/>
            <a:ext cx="19685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7" name="Imagem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3398838"/>
            <a:ext cx="2151062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8" name="WordArt 9"/>
          <p:cNvSpPr>
            <a:spLocks noChangeArrowheads="1" noChangeShapeType="1" noTextEdit="1"/>
          </p:cNvSpPr>
          <p:nvPr/>
        </p:nvSpPr>
        <p:spPr bwMode="auto">
          <a:xfrm>
            <a:off x="636588" y="3990975"/>
            <a:ext cx="1670050" cy="8969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 MUNDO</a:t>
            </a:r>
          </a:p>
          <a:p>
            <a:pPr algn="ctr"/>
            <a:r>
              <a:rPr lang="pt-BR" sz="3600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PASSADO</a:t>
            </a:r>
          </a:p>
        </p:txBody>
      </p:sp>
      <p:sp>
        <p:nvSpPr>
          <p:cNvPr id="152589" name="WordArt 10"/>
          <p:cNvSpPr>
            <a:spLocks noChangeArrowheads="1" noChangeShapeType="1" noTextEdit="1"/>
          </p:cNvSpPr>
          <p:nvPr/>
        </p:nvSpPr>
        <p:spPr bwMode="auto">
          <a:xfrm>
            <a:off x="5010150" y="3944938"/>
            <a:ext cx="1670050" cy="8969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 MUNDO</a:t>
            </a:r>
          </a:p>
          <a:p>
            <a:pPr algn="ctr"/>
            <a:r>
              <a:rPr lang="pt-BR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PRESENTE</a:t>
            </a:r>
          </a:p>
        </p:txBody>
      </p:sp>
      <p:sp>
        <p:nvSpPr>
          <p:cNvPr id="152590" name="Retângulo 1"/>
          <p:cNvSpPr>
            <a:spLocks noChangeArrowheads="1"/>
          </p:cNvSpPr>
          <p:nvPr/>
        </p:nvSpPr>
        <p:spPr bwMode="auto">
          <a:xfrm>
            <a:off x="5010150" y="5414963"/>
            <a:ext cx="1768475" cy="169862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 dirty="0">
              <a:solidFill>
                <a:schemeClr val="tx1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1DA735-9979-43E4-A119-6E562B46C8DC}" type="slidenum">
              <a:rPr lang="en-US" altLang="en-US" sz="1800" b="1" smtClean="0"/>
              <a:pPr>
                <a:defRPr/>
              </a:pPr>
              <a:t>30</a:t>
            </a:fld>
            <a:endParaRPr lang="en-US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21931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tângulo 12"/>
          <p:cNvSpPr>
            <a:spLocks noChangeArrowheads="1"/>
          </p:cNvSpPr>
          <p:nvPr/>
        </p:nvSpPr>
        <p:spPr bwMode="auto">
          <a:xfrm>
            <a:off x="119063" y="149225"/>
            <a:ext cx="8888412" cy="65373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 dirty="0">
              <a:solidFill>
                <a:schemeClr val="tx1"/>
              </a:solidFill>
            </a:endParaRPr>
          </a:p>
        </p:txBody>
      </p:sp>
      <p:sp>
        <p:nvSpPr>
          <p:cNvPr id="132099" name="Line 2"/>
          <p:cNvSpPr>
            <a:spLocks noChangeShapeType="1"/>
          </p:cNvSpPr>
          <p:nvPr/>
        </p:nvSpPr>
        <p:spPr bwMode="auto">
          <a:xfrm flipV="1">
            <a:off x="300038" y="1185863"/>
            <a:ext cx="8475662" cy="142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32100" name="Line 3"/>
          <p:cNvSpPr>
            <a:spLocks noChangeShapeType="1"/>
          </p:cNvSpPr>
          <p:nvPr/>
        </p:nvSpPr>
        <p:spPr bwMode="auto">
          <a:xfrm flipV="1">
            <a:off x="681038" y="89535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32101" name="Line 4"/>
          <p:cNvSpPr>
            <a:spLocks noChangeShapeType="1"/>
          </p:cNvSpPr>
          <p:nvPr/>
        </p:nvSpPr>
        <p:spPr bwMode="auto">
          <a:xfrm flipV="1">
            <a:off x="3348038" y="89535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32102" name="Line 5"/>
          <p:cNvSpPr>
            <a:spLocks noChangeShapeType="1"/>
          </p:cNvSpPr>
          <p:nvPr/>
        </p:nvSpPr>
        <p:spPr bwMode="auto">
          <a:xfrm flipV="1">
            <a:off x="5938838" y="89535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32103" name="Line 6"/>
          <p:cNvSpPr>
            <a:spLocks noChangeShapeType="1"/>
          </p:cNvSpPr>
          <p:nvPr/>
        </p:nvSpPr>
        <p:spPr bwMode="auto">
          <a:xfrm flipV="1">
            <a:off x="8453438" y="89535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32104" name="Line 11"/>
          <p:cNvSpPr>
            <a:spLocks noChangeShapeType="1"/>
          </p:cNvSpPr>
          <p:nvPr/>
        </p:nvSpPr>
        <p:spPr bwMode="auto">
          <a:xfrm flipV="1">
            <a:off x="1516063" y="1408113"/>
            <a:ext cx="1346200" cy="9032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107763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19063" y="414338"/>
            <a:ext cx="1247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1750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752725" y="430213"/>
            <a:ext cx="1247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1800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5359400" y="392113"/>
            <a:ext cx="1247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1850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839075" y="400050"/>
            <a:ext cx="1247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1900</a:t>
            </a:r>
          </a:p>
        </p:txBody>
      </p:sp>
      <p:sp>
        <p:nvSpPr>
          <p:cNvPr id="132109" name="Text Box 18"/>
          <p:cNvSpPr txBox="1">
            <a:spLocks noChangeArrowheads="1"/>
          </p:cNvSpPr>
          <p:nvPr/>
        </p:nvSpPr>
        <p:spPr bwMode="auto">
          <a:xfrm>
            <a:off x="552450" y="2406650"/>
            <a:ext cx="23939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2400" dirty="0">
                <a:solidFill>
                  <a:schemeClr val="tx1"/>
                </a:solidFill>
              </a:rPr>
              <a:t>O livro de </a:t>
            </a:r>
            <a:r>
              <a:rPr lang="pt-BR" altLang="en-US" sz="2400" dirty="0">
                <a:solidFill>
                  <a:srgbClr val="FF0000"/>
                </a:solidFill>
              </a:rPr>
              <a:t>Hutton</a:t>
            </a:r>
            <a:r>
              <a:rPr lang="pt-BR" altLang="en-US" sz="2400" dirty="0">
                <a:solidFill>
                  <a:schemeClr val="tx1"/>
                </a:solidFill>
              </a:rPr>
              <a:t>, Teoria da Terra, publicado em </a:t>
            </a:r>
            <a:r>
              <a:rPr lang="pt-BR" altLang="en-US" sz="2400" dirty="0">
                <a:solidFill>
                  <a:srgbClr val="FF0000"/>
                </a:solidFill>
              </a:rPr>
              <a:t>1795</a:t>
            </a:r>
            <a:r>
              <a:rPr lang="pt-BR" altLang="en-US" sz="2400" dirty="0">
                <a:solidFill>
                  <a:schemeClr val="tx1"/>
                </a:solidFill>
              </a:rPr>
              <a:t>, </a:t>
            </a:r>
            <a:r>
              <a:rPr lang="pt-BR" altLang="en-US" sz="2400" dirty="0">
                <a:solidFill>
                  <a:srgbClr val="E3E343"/>
                </a:solidFill>
              </a:rPr>
              <a:t>tirou a idade de 6000 anos da terra</a:t>
            </a:r>
            <a:r>
              <a:rPr lang="pt-BR" altLang="en-US" sz="2400" dirty="0">
                <a:solidFill>
                  <a:schemeClr val="tx1"/>
                </a:solidFill>
              </a:rPr>
              <a:t> e nos deu “milhões de anos”.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25178-5C8D-4581-ACFD-F05218845509}" type="slidenum">
              <a:rPr lang="en-US" altLang="en-US" sz="1800" b="1" smtClean="0"/>
              <a:pPr>
                <a:defRPr/>
              </a:pPr>
              <a:t>31</a:t>
            </a:fld>
            <a:endParaRPr lang="en-US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ld–Earth Theories (1778–1833)">
            <a:extLst>
              <a:ext uri="{FF2B5EF4-FFF2-40B4-BE49-F238E27FC236}"/>
            </a:extLst>
          </p:cNvPr>
          <p:cNvSpPr txBox="1"/>
          <p:nvPr/>
        </p:nvSpPr>
        <p:spPr>
          <a:xfrm>
            <a:off x="238125" y="546100"/>
            <a:ext cx="8574088" cy="615950"/>
          </a:xfrm>
          <a:prstGeom prst="rect">
            <a:avLst/>
          </a:prstGeom>
          <a:extLst>
            <a:ext uri="{C572A759-6A51-4108-AA02-DFA0A04FC94B}"/>
          </a:extLst>
        </p:spPr>
        <p:txBody>
          <a:bodyPr lIns="0" tIns="0" rIns="0" bIns="0">
            <a:spAutoFit/>
          </a:bodyPr>
          <a:lstStyle/>
          <a:p>
            <a:pPr algn="ctr">
              <a:buClr>
                <a:srgbClr val="B6DE87"/>
              </a:buClr>
              <a:buFont typeface="GoudyTwenty"/>
              <a:buNone/>
              <a:defRPr sz="7200">
                <a:solidFill>
                  <a:srgbClr val="FEFCDD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EFCDD"/>
                  </a:solidFill>
                </a:uFill>
                <a:latin typeface="DejaVu Sans Condensed"/>
                <a:ea typeface="DejaVu Sans Condensed"/>
                <a:cs typeface="DejaVu Sans Condensed"/>
                <a:sym typeface="DejaVu Sans Condensed"/>
              </a:defRPr>
            </a:pPr>
            <a:r>
              <a:rPr lang="pt-BR" sz="4000" dirty="0">
                <a:solidFill>
                  <a:srgbClr val="FFCC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EFCDD"/>
                  </a:solidFill>
                </a:uFill>
                <a:latin typeface="+mn-lt"/>
                <a:ea typeface="DejaVu Sans Condensed"/>
                <a:cs typeface="+mn-cs"/>
                <a:sym typeface="GoudyTwenty"/>
              </a:rPr>
              <a:t>Teorias da Terra Velha </a:t>
            </a:r>
            <a:r>
              <a:rPr sz="4000" dirty="0">
                <a:solidFill>
                  <a:srgbClr val="FFCC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EFCDD"/>
                  </a:solidFill>
                </a:uFill>
                <a:latin typeface="+mn-lt"/>
                <a:ea typeface="DejaVu Sans Condensed"/>
                <a:cs typeface="+mn-cs"/>
                <a:sym typeface="GoudyTwenty"/>
              </a:rPr>
              <a:t>(1778–1833)</a:t>
            </a:r>
          </a:p>
        </p:txBody>
      </p:sp>
      <p:sp>
        <p:nvSpPr>
          <p:cNvPr id="14" name="Cooling earth, 75,000 years">
            <a:extLst>
              <a:ext uri="{FF2B5EF4-FFF2-40B4-BE49-F238E27FC236}"/>
            </a:extLst>
          </p:cNvPr>
          <p:cNvSpPr txBox="1"/>
          <p:nvPr/>
        </p:nvSpPr>
        <p:spPr>
          <a:xfrm>
            <a:off x="955675" y="1573213"/>
            <a:ext cx="4002088" cy="1230312"/>
          </a:xfrm>
          <a:prstGeom prst="rect">
            <a:avLst/>
          </a:prstGeom>
          <a:extLst>
            <a:ext uri="{C572A759-6A51-4108-AA02-DFA0A04FC94B}"/>
          </a:extLst>
        </p:spPr>
        <p:txBody>
          <a:bodyPr lIns="0" tIns="0" rIns="0" bIns="0">
            <a:spAutoFit/>
          </a:bodyPr>
          <a:lstStyle>
            <a:lvl1pPr algn="l" defTabSz="914400">
              <a:buClr>
                <a:srgbClr val="F5F5F5"/>
              </a:buClr>
              <a:defRPr sz="7200">
                <a:solidFill>
                  <a:srgbClr val="FEFCDD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EFCDD"/>
                  </a:solidFill>
                </a:uFill>
                <a:latin typeface="DejaVu Sans Condensed"/>
                <a:ea typeface="DejaVu Sans Condensed"/>
                <a:cs typeface="DejaVu Sans Condensed"/>
                <a:sym typeface="DejaVu Sans Condensed"/>
              </a:defRPr>
            </a:lvl1pPr>
          </a:lstStyle>
          <a:p>
            <a:pPr>
              <a:defRPr/>
            </a:pPr>
            <a:r>
              <a:rPr lang="pt-BR" sz="2800" dirty="0"/>
              <a:t>Charles Lyell</a:t>
            </a:r>
          </a:p>
          <a:p>
            <a:pPr>
              <a:defRPr/>
            </a:pPr>
            <a:r>
              <a:rPr lang="pt-BR" sz="2800" dirty="0"/>
              <a:t>(1797-1875)</a:t>
            </a:r>
          </a:p>
          <a:p>
            <a:pPr>
              <a:defRPr/>
            </a:pPr>
            <a:r>
              <a:rPr lang="pt-BR" sz="2400" dirty="0"/>
              <a:t>Advogado, Geólogo</a:t>
            </a:r>
          </a:p>
        </p:txBody>
      </p:sp>
      <p:sp>
        <p:nvSpPr>
          <p:cNvPr id="15" name="Nebular hypothesis, long ages">
            <a:extLst>
              <a:ext uri="{FF2B5EF4-FFF2-40B4-BE49-F238E27FC236}"/>
            </a:extLst>
          </p:cNvPr>
          <p:cNvSpPr txBox="1"/>
          <p:nvPr/>
        </p:nvSpPr>
        <p:spPr>
          <a:xfrm>
            <a:off x="844550" y="3344863"/>
            <a:ext cx="4113213" cy="738187"/>
          </a:xfrm>
          <a:prstGeom prst="rect">
            <a:avLst/>
          </a:prstGeom>
          <a:extLst>
            <a:ext uri="{C572A759-6A51-4108-AA02-DFA0A04FC94B}"/>
          </a:extLst>
        </p:spPr>
        <p:txBody>
          <a:bodyPr lIns="0" tIns="0" rIns="0" bIns="0">
            <a:spAutoFit/>
          </a:bodyPr>
          <a:lstStyle>
            <a:lvl1pPr algn="l" defTabSz="914400">
              <a:buClr>
                <a:srgbClr val="F5F5F5"/>
              </a:buClr>
              <a:defRPr sz="7200">
                <a:solidFill>
                  <a:srgbClr val="F6A0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6A029"/>
                  </a:solidFill>
                </a:uFill>
                <a:latin typeface="DejaVu Sans Condensed"/>
                <a:ea typeface="DejaVu Sans Condensed"/>
                <a:cs typeface="DejaVu Sans Condensed"/>
                <a:sym typeface="DejaVu Sans Condensed"/>
              </a:defRPr>
            </a:lvl1pPr>
          </a:lstStyle>
          <a:p>
            <a:pPr algn="ctr">
              <a:defRPr/>
            </a:pPr>
            <a:r>
              <a:rPr lang="pt-BR" sz="2400" dirty="0">
                <a:solidFill>
                  <a:srgbClr val="FFCC00"/>
                </a:solidFill>
              </a:rPr>
              <a:t>Princípios de Geologia</a:t>
            </a:r>
          </a:p>
          <a:p>
            <a:pPr algn="ctr">
              <a:defRPr/>
            </a:pPr>
            <a:r>
              <a:rPr lang="pt-BR" sz="2400" dirty="0">
                <a:solidFill>
                  <a:srgbClr val="FFCC00"/>
                </a:solidFill>
              </a:rPr>
              <a:t>(3 volumes; 1830-33)</a:t>
            </a:r>
          </a:p>
        </p:txBody>
      </p:sp>
      <p:sp>
        <p:nvSpPr>
          <p:cNvPr id="9" name="Uniformitarianism, millions of years">
            <a:extLst>
              <a:ext uri="{FF2B5EF4-FFF2-40B4-BE49-F238E27FC236}"/>
            </a:extLst>
          </p:cNvPr>
          <p:cNvSpPr txBox="1"/>
          <p:nvPr/>
        </p:nvSpPr>
        <p:spPr>
          <a:xfrm>
            <a:off x="1112044" y="5005388"/>
            <a:ext cx="3413125" cy="1107996"/>
          </a:xfrm>
          <a:prstGeom prst="rect">
            <a:avLst/>
          </a:prstGeom>
          <a:extLst>
            <a:ext uri="{C572A759-6A51-4108-AA02-DFA0A04FC94B}"/>
          </a:extLst>
        </p:spPr>
        <p:txBody>
          <a:bodyPr lIns="0" tIns="0" rIns="0" bIns="0">
            <a:spAutoFit/>
          </a:bodyPr>
          <a:lstStyle>
            <a:lvl1pPr algn="l" defTabSz="914400">
              <a:buClr>
                <a:srgbClr val="F5F5F5"/>
              </a:buClr>
              <a:defRPr sz="7200">
                <a:solidFill>
                  <a:srgbClr val="F6A0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6A029"/>
                  </a:solidFill>
                </a:uFill>
                <a:latin typeface="DejaVu Sans Condensed"/>
                <a:ea typeface="DejaVu Sans Condensed"/>
                <a:cs typeface="DejaVu Sans Condensed"/>
                <a:sym typeface="DejaVu Sans Condensed"/>
              </a:defRPr>
            </a:lvl1pPr>
          </a:lstStyle>
          <a:p>
            <a:pPr algn="ctr">
              <a:defRPr/>
            </a:pPr>
            <a:r>
              <a:rPr lang="pt-BR" sz="2400" dirty="0" smtClean="0">
                <a:solidFill>
                  <a:schemeClr val="bg1"/>
                </a:solidFill>
                <a:latin typeface="+mn-lt"/>
              </a:rPr>
              <a:t>Fez o 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u</a:t>
            </a:r>
            <a:r>
              <a:rPr lang="pt-BR" sz="2400" dirty="0" smtClean="0">
                <a:solidFill>
                  <a:schemeClr val="bg1"/>
                </a:solidFill>
                <a:latin typeface="+mn-lt"/>
              </a:rPr>
              <a:t>niformitarism</a:t>
            </a:r>
            <a:r>
              <a:rPr lang="pt-BR" sz="2400" dirty="0" smtClean="0">
                <a:solidFill>
                  <a:schemeClr val="bg1"/>
                </a:solidFill>
                <a:latin typeface="+mn-lt"/>
              </a:rPr>
              <a:t>o</a:t>
            </a:r>
            <a:r>
              <a:rPr lang="pt-BR" sz="2400" dirty="0" smtClean="0">
                <a:solidFill>
                  <a:schemeClr val="bg1"/>
                </a:solidFill>
                <a:latin typeface="+mn-lt"/>
              </a:rPr>
              <a:t> popular - </a:t>
            </a:r>
            <a:r>
              <a:rPr lang="pt-BR" sz="2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milhões de anos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7222" name="Picture 2" descr="http://www.vetopsy.fr/comportement/evolution/images/lye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573213"/>
            <a:ext cx="28575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Uniformitarianism, millions of years">
            <a:extLst>
              <a:ext uri="{FF2B5EF4-FFF2-40B4-BE49-F238E27FC236}"/>
            </a:extLst>
          </p:cNvPr>
          <p:cNvSpPr txBox="1"/>
          <p:nvPr/>
        </p:nvSpPr>
        <p:spPr>
          <a:xfrm>
            <a:off x="6354763" y="5005388"/>
            <a:ext cx="1395412" cy="1108075"/>
          </a:xfrm>
          <a:prstGeom prst="rect">
            <a:avLst/>
          </a:prstGeom>
          <a:extLst>
            <a:ext uri="{C572A759-6A51-4108-AA02-DFA0A04FC94B}"/>
          </a:extLst>
        </p:spPr>
        <p:txBody>
          <a:bodyPr lIns="0" tIns="0" rIns="0" bIns="0">
            <a:spAutoFit/>
          </a:bodyPr>
          <a:lstStyle>
            <a:lvl1pPr algn="l" defTabSz="914400">
              <a:buClr>
                <a:srgbClr val="F5F5F5"/>
              </a:buClr>
              <a:defRPr sz="7200">
                <a:solidFill>
                  <a:srgbClr val="F6A0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6A029"/>
                  </a:solidFill>
                </a:uFill>
                <a:latin typeface="DejaVu Sans Condensed"/>
                <a:ea typeface="DejaVu Sans Condensed"/>
                <a:cs typeface="DejaVu Sans Condensed"/>
                <a:sym typeface="DejaVu Sans Condensed"/>
              </a:defRPr>
            </a:lvl1pPr>
          </a:lstStyle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Deísta </a:t>
            </a:r>
          </a:p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ou </a:t>
            </a:r>
          </a:p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Unitário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25178-5C8D-4581-ACFD-F05218845509}" type="slidenum">
              <a:rPr lang="en-US" altLang="en-US" sz="1800" b="1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en-US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  <p:bldP spid="9" grpId="0" animBg="1" advAuto="0"/>
      <p:bldP spid="22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2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656263" y="82550"/>
            <a:ext cx="24447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Sans Md BT" pitchFamily="34" charset="0"/>
                <a:cs typeface="Times New Roman" pitchFamily="18" charset="0"/>
              </a:rPr>
              <a:t>1830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Sans Md BT" pitchFamily="34" charset="0"/>
              <a:cs typeface="Times New Roman" pitchFamily="18" charset="0"/>
            </a:endParaRPr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1323975"/>
            <a:ext cx="3084512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8B493-0448-4314-B33B-843F0A0CEB64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t-BR" sz="44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O Propósito De Charles Lyell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03275" y="1885950"/>
            <a:ext cx="75184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“conclusões falsas, ... raciocínio fútil...  </a:t>
            </a:r>
            <a:r>
              <a:rPr lang="pt-BR" sz="3600" dirty="0">
                <a:solidFill>
                  <a:srgbClr val="E3E34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doutrinas antigas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aceitas pela fé implícitas de muitas gerações, e supostamente apoiado sobre a </a:t>
            </a:r>
            <a:r>
              <a:rPr lang="pt-BR" sz="3600" dirty="0">
                <a:solidFill>
                  <a:srgbClr val="E3E34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autoridade das escrituras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.”  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81088" y="6278563"/>
            <a:ext cx="6981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Charles Lyell, p. 30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8B493-0448-4314-B33B-843F0A0CEB64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t-BR" sz="44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O Propósito De Charles Lyell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98513" y="6362700"/>
            <a:ext cx="7343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Charles Lyell, p. 41.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05606" y="1873825"/>
            <a:ext cx="8302625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“(ele) raciocinou filosoficamente </a:t>
            </a:r>
            <a:r>
              <a:rPr lang="pt-BR" sz="3200" dirty="0">
                <a:solidFill>
                  <a:srgbClr val="E3E34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contra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 aqueles que consideravam o estado desorganizado da crosta da terra como exibindo </a:t>
            </a:r>
            <a:r>
              <a:rPr lang="pt-BR" sz="3200" dirty="0">
                <a:solidFill>
                  <a:srgbClr val="E3E34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sinais da ira de Deus contra os pecados do homem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.”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t-BR" sz="44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O Propósito De Charles Lyell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42975" y="1263650"/>
            <a:ext cx="7140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“...declarações baseadas sobre </a:t>
            </a:r>
            <a:r>
              <a:rPr lang="pt-BR" sz="3600" dirty="0">
                <a:solidFill>
                  <a:srgbClr val="E3E34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preconceitos religiosos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.” 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38338" y="2805113"/>
            <a:ext cx="5006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Charles Lyell, p. 197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50875" y="3835400"/>
            <a:ext cx="77946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“Homens de </a:t>
            </a:r>
            <a:r>
              <a:rPr lang="pt-BR" sz="3600" dirty="0">
                <a:solidFill>
                  <a:srgbClr val="E3E34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talento superior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pt-B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como ele mesmo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), que </a:t>
            </a:r>
            <a:r>
              <a:rPr lang="pt-BR" sz="3600" dirty="0">
                <a:solidFill>
                  <a:srgbClr val="E3E34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pensaram por si mesmo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e não eram </a:t>
            </a:r>
            <a:r>
              <a:rPr lang="pt-BR" sz="3600" dirty="0">
                <a:solidFill>
                  <a:srgbClr val="E3E34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cegos por autoridades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pt-B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como a Bíblia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)...”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017713" y="6459538"/>
            <a:ext cx="49641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Charles Lyell, p. 302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t-BR" sz="44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O Propósito De Charles Lyell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27075" y="1485900"/>
            <a:ext cx="743108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 suas palavras, Lyell queria “libertar a ciência [da geologia] de Moisés".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20675" y="5834063"/>
            <a:ext cx="8502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Charles Lyell, citado em Katherine Lyell, Life, Letters and Journals de Sir Charles Lyell, Bart. (Londres: John Murray, 1881), vol. 1, p. 268.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27075" y="3622675"/>
            <a:ext cx="74310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Silenciar o testemunha ocular de Deus.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>
          <a:xfrm>
            <a:off x="2481263" y="149225"/>
            <a:ext cx="5715000" cy="2163763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Charles Lyell é considerado por muitos como o “O Pai da Geologia Moderna”</a:t>
            </a:r>
          </a:p>
        </p:txBody>
      </p:sp>
      <p:sp>
        <p:nvSpPr>
          <p:cNvPr id="6" name="Rectangle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>
          <a:xfrm>
            <a:off x="-101600" y="2693988"/>
            <a:ext cx="7251700" cy="1109662"/>
          </a:xfrm>
          <a:prstGeom prst="rect">
            <a:avLst/>
          </a:prstGeom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FF9933"/>
              </a:buClr>
              <a:buSzPct val="70000"/>
              <a:defRPr/>
            </a:pPr>
            <a:r>
              <a:rPr lang="pt-BR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Escreveu Os Princípios da Geologia (3 volumes 1830-33) e, propôs três ensinamentos aceitos pelos cientistas: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77800" y="4243388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Uniformitarismo;</a:t>
            </a: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77800" y="4852988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 Eras Geológicas;</a:t>
            </a: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77800" y="5538788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 idades das rochas usando fósseis como indicadores.</a:t>
            </a:r>
          </a:p>
        </p:txBody>
      </p:sp>
      <p:pic>
        <p:nvPicPr>
          <p:cNvPr id="147463" name="Picture 7" descr="CharlesLy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228600"/>
            <a:ext cx="20431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4" name="Picture 8" descr="Imagem3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2511425"/>
            <a:ext cx="1254125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/>
          <p:cNvSpPr txBox="1">
            <a:spLocks noChangeArrowheads="1"/>
          </p:cNvSpPr>
          <p:nvPr/>
        </p:nvSpPr>
        <p:spPr bwMode="auto">
          <a:xfrm>
            <a:off x="217488" y="2771775"/>
            <a:ext cx="86328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400" dirty="0"/>
              <a:t>O Uniformitarismo defende que a superfície da Terra sempre é alterada de forma gradual, tendo por agentes forças naturais conhecidas, tais como a chuva, a neve, a erosão, a deposição, a sedimentação, o vento etc.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en-US" sz="24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400" dirty="0"/>
              <a:t>Foi um processo demorado, cuja duração está estimada em milhões de anos.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en-US" sz="24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00213" y="817563"/>
            <a:ext cx="5715000" cy="731837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Charles Lyell</a:t>
            </a:r>
            <a:endParaRPr lang="pt-BR" sz="24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149508" name="Picture 7" descr="CharlesLy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28600"/>
            <a:ext cx="20431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9" name="Picture 8" descr="Imagem3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231775"/>
            <a:ext cx="151765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36B17-CA59-472A-9483-FED9F9388753}" type="slidenum">
              <a:rPr lang="en-US" altLang="en-US" sz="1800" b="1" smtClean="0">
                <a:solidFill>
                  <a:schemeClr val="bg1"/>
                </a:solidFill>
              </a:rPr>
              <a:pPr>
                <a:defRPr/>
              </a:pPr>
              <a:t>39</a:t>
            </a:fld>
            <a:endParaRPr lang="en-US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425196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en-US" sz="6600" b="1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Como Podemos Saber A Idade da </a:t>
            </a:r>
            <a:r>
              <a:rPr lang="pt-BR" altLang="en-US" sz="6600" b="1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Terra</a:t>
            </a:r>
            <a:r>
              <a:rPr lang="pt-BR" altLang="en-US" sz="6600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?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53241A-10EE-41E9-A2CA-CFCD3D5B7A25}" type="slidenum">
              <a:rPr lang="pt-BR" altLang="en-US" sz="1800" b="1">
                <a:solidFill>
                  <a:schemeClr val="bg1"/>
                </a:solidFill>
              </a:rPr>
              <a:pPr/>
              <a:t>4</a:t>
            </a:fld>
            <a:endParaRPr lang="pt-BR" altLang="en-US" sz="18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44577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 BÍBLIA</a:t>
            </a:r>
            <a:endParaRPr lang="pt-BR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545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tângulo 12"/>
          <p:cNvSpPr>
            <a:spLocks noChangeArrowheads="1"/>
          </p:cNvSpPr>
          <p:nvPr/>
        </p:nvSpPr>
        <p:spPr bwMode="auto">
          <a:xfrm>
            <a:off x="119063" y="149225"/>
            <a:ext cx="8888412" cy="65373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 dirty="0">
              <a:solidFill>
                <a:srgbClr val="000000"/>
              </a:solidFill>
            </a:endParaRPr>
          </a:p>
        </p:txBody>
      </p:sp>
      <p:sp>
        <p:nvSpPr>
          <p:cNvPr id="154627" name="Line 2"/>
          <p:cNvSpPr>
            <a:spLocks noChangeShapeType="1"/>
          </p:cNvSpPr>
          <p:nvPr/>
        </p:nvSpPr>
        <p:spPr bwMode="auto">
          <a:xfrm flipV="1">
            <a:off x="300038" y="1185863"/>
            <a:ext cx="8475662" cy="142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54628" name="Line 3"/>
          <p:cNvSpPr>
            <a:spLocks noChangeShapeType="1"/>
          </p:cNvSpPr>
          <p:nvPr/>
        </p:nvSpPr>
        <p:spPr bwMode="auto">
          <a:xfrm flipV="1">
            <a:off x="681038" y="89535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54629" name="Line 4"/>
          <p:cNvSpPr>
            <a:spLocks noChangeShapeType="1"/>
          </p:cNvSpPr>
          <p:nvPr/>
        </p:nvSpPr>
        <p:spPr bwMode="auto">
          <a:xfrm flipV="1">
            <a:off x="3348038" y="89535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54630" name="Line 5"/>
          <p:cNvSpPr>
            <a:spLocks noChangeShapeType="1"/>
          </p:cNvSpPr>
          <p:nvPr/>
        </p:nvSpPr>
        <p:spPr bwMode="auto">
          <a:xfrm flipV="1">
            <a:off x="5938838" y="89535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54631" name="Line 6"/>
          <p:cNvSpPr>
            <a:spLocks noChangeShapeType="1"/>
          </p:cNvSpPr>
          <p:nvPr/>
        </p:nvSpPr>
        <p:spPr bwMode="auto">
          <a:xfrm flipV="1">
            <a:off x="8453438" y="89535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54632" name="Line 11"/>
          <p:cNvSpPr>
            <a:spLocks noChangeShapeType="1"/>
          </p:cNvSpPr>
          <p:nvPr/>
        </p:nvSpPr>
        <p:spPr bwMode="auto">
          <a:xfrm flipV="1">
            <a:off x="1516063" y="1408113"/>
            <a:ext cx="1346200" cy="9032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107763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8" name="Text Box 1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19063" y="414338"/>
            <a:ext cx="1247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1750</a:t>
            </a:r>
          </a:p>
        </p:txBody>
      </p:sp>
      <p:sp>
        <p:nvSpPr>
          <p:cNvPr id="9" name="Text Box 15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752725" y="430213"/>
            <a:ext cx="1247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1800</a:t>
            </a:r>
          </a:p>
        </p:txBody>
      </p:sp>
      <p:sp>
        <p:nvSpPr>
          <p:cNvPr id="10" name="Text Box 16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359400" y="392113"/>
            <a:ext cx="1247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1850</a:t>
            </a:r>
          </a:p>
        </p:txBody>
      </p:sp>
      <p:sp>
        <p:nvSpPr>
          <p:cNvPr id="11" name="Text Box 17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839075" y="400050"/>
            <a:ext cx="1247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1900</a:t>
            </a:r>
          </a:p>
        </p:txBody>
      </p:sp>
      <p:sp>
        <p:nvSpPr>
          <p:cNvPr id="154637" name="Text Box 18"/>
          <p:cNvSpPr txBox="1">
            <a:spLocks noChangeArrowheads="1"/>
          </p:cNvSpPr>
          <p:nvPr/>
        </p:nvSpPr>
        <p:spPr bwMode="auto">
          <a:xfrm>
            <a:off x="552450" y="2406650"/>
            <a:ext cx="23939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2400" dirty="0">
                <a:solidFill>
                  <a:srgbClr val="000000"/>
                </a:solidFill>
              </a:rPr>
              <a:t>O livro de </a:t>
            </a:r>
            <a:r>
              <a:rPr lang="pt-BR" altLang="en-US" sz="2400" dirty="0">
                <a:solidFill>
                  <a:srgbClr val="FF0000"/>
                </a:solidFill>
              </a:rPr>
              <a:t>Hutton</a:t>
            </a:r>
            <a:r>
              <a:rPr lang="pt-BR" altLang="en-US" sz="2400" dirty="0">
                <a:solidFill>
                  <a:srgbClr val="000000"/>
                </a:solidFill>
              </a:rPr>
              <a:t>, Teoria da Terra, publicado em </a:t>
            </a:r>
            <a:r>
              <a:rPr lang="pt-BR" altLang="en-US" sz="2400" dirty="0">
                <a:solidFill>
                  <a:srgbClr val="FF0000"/>
                </a:solidFill>
              </a:rPr>
              <a:t>1795</a:t>
            </a:r>
            <a:r>
              <a:rPr lang="pt-BR" altLang="en-US" sz="2400" dirty="0">
                <a:solidFill>
                  <a:srgbClr val="000000"/>
                </a:solidFill>
              </a:rPr>
              <a:t>, </a:t>
            </a:r>
            <a:r>
              <a:rPr lang="pt-BR" altLang="en-US" sz="2400" dirty="0">
                <a:solidFill>
                  <a:srgbClr val="E3E343"/>
                </a:solidFill>
              </a:rPr>
              <a:t>tirou a idade de 6000 anos da terra,</a:t>
            </a:r>
            <a:r>
              <a:rPr lang="pt-BR" altLang="en-US" sz="2400" dirty="0">
                <a:solidFill>
                  <a:srgbClr val="000000"/>
                </a:solidFill>
              </a:rPr>
              <a:t> e nos deu “milhões de anos”.</a:t>
            </a:r>
          </a:p>
        </p:txBody>
      </p:sp>
      <p:sp>
        <p:nvSpPr>
          <p:cNvPr id="154638" name="Text Box 13"/>
          <p:cNvSpPr txBox="1">
            <a:spLocks noChangeArrowheads="1"/>
          </p:cNvSpPr>
          <p:nvPr/>
        </p:nvSpPr>
        <p:spPr bwMode="auto">
          <a:xfrm>
            <a:off x="3221038" y="2408238"/>
            <a:ext cx="24384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2400" dirty="0">
                <a:solidFill>
                  <a:srgbClr val="000000"/>
                </a:solidFill>
              </a:rPr>
              <a:t>O livro de </a:t>
            </a:r>
            <a:r>
              <a:rPr lang="pt-BR" altLang="en-US" sz="2400" dirty="0">
                <a:solidFill>
                  <a:srgbClr val="FF0000"/>
                </a:solidFill>
              </a:rPr>
              <a:t>Lyell</a:t>
            </a:r>
            <a:r>
              <a:rPr lang="pt-BR" altLang="en-US" sz="2400" dirty="0">
                <a:solidFill>
                  <a:srgbClr val="000000"/>
                </a:solidFill>
              </a:rPr>
              <a:t>, </a:t>
            </a:r>
            <a:r>
              <a:rPr lang="pt-BR" altLang="en-US" sz="2400" i="1" dirty="0">
                <a:solidFill>
                  <a:srgbClr val="000000"/>
                </a:solidFill>
              </a:rPr>
              <a:t>Princípios de Geologia</a:t>
            </a:r>
            <a:r>
              <a:rPr lang="pt-BR" altLang="en-US" sz="2400" dirty="0">
                <a:solidFill>
                  <a:srgbClr val="000000"/>
                </a:solidFill>
              </a:rPr>
              <a:t>, publicado em </a:t>
            </a:r>
            <a:r>
              <a:rPr lang="pt-BR" altLang="en-US" sz="2400" dirty="0">
                <a:solidFill>
                  <a:srgbClr val="FF0000"/>
                </a:solidFill>
              </a:rPr>
              <a:t>1830</a:t>
            </a:r>
            <a:r>
              <a:rPr lang="pt-BR" altLang="en-US" sz="2400" dirty="0">
                <a:solidFill>
                  <a:srgbClr val="000000"/>
                </a:solidFill>
              </a:rPr>
              <a:t>, </a:t>
            </a:r>
            <a:r>
              <a:rPr lang="pt-BR" altLang="en-US" sz="2400" dirty="0">
                <a:solidFill>
                  <a:srgbClr val="E3E343"/>
                </a:solidFill>
              </a:rPr>
              <a:t>tirou o dilúvio,</a:t>
            </a:r>
            <a:r>
              <a:rPr lang="pt-BR" altLang="en-US" sz="2400" dirty="0">
                <a:solidFill>
                  <a:srgbClr val="000000"/>
                </a:solidFill>
              </a:rPr>
              <a:t> e nos deu “o presente é a chave para o passado”.</a:t>
            </a:r>
          </a:p>
        </p:txBody>
      </p:sp>
      <p:sp>
        <p:nvSpPr>
          <p:cNvPr id="154639" name="Line 14"/>
          <p:cNvSpPr>
            <a:spLocks noChangeShapeType="1"/>
          </p:cNvSpPr>
          <p:nvPr/>
        </p:nvSpPr>
        <p:spPr bwMode="auto">
          <a:xfrm flipV="1">
            <a:off x="4048125" y="1458913"/>
            <a:ext cx="693738" cy="963612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107763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311400" y="685800"/>
            <a:ext cx="45847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Charles Darwin Foi Grandemente Influenciado Por Charles Lyell</a:t>
            </a:r>
          </a:p>
        </p:txBody>
      </p:sp>
      <p:pic>
        <p:nvPicPr>
          <p:cNvPr id="158724" name="Picture 10" descr="CharlesLy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736600"/>
            <a:ext cx="194151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5" name="Picture 11" descr="Darw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47700"/>
            <a:ext cx="21018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6" name="Text Box 13"/>
          <p:cNvSpPr txBox="1">
            <a:spLocks noChangeArrowheads="1"/>
          </p:cNvSpPr>
          <p:nvPr/>
        </p:nvSpPr>
        <p:spPr bwMode="auto">
          <a:xfrm>
            <a:off x="215900" y="3071813"/>
            <a:ext cx="2159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b="0" dirty="0"/>
              <a:t>Charles Darwin</a:t>
            </a:r>
          </a:p>
        </p:txBody>
      </p:sp>
      <p:sp>
        <p:nvSpPr>
          <p:cNvPr id="158727" name="Text Box 14"/>
          <p:cNvSpPr txBox="1">
            <a:spLocks noChangeArrowheads="1"/>
          </p:cNvSpPr>
          <p:nvPr/>
        </p:nvSpPr>
        <p:spPr bwMode="auto">
          <a:xfrm>
            <a:off x="6959600" y="2921000"/>
            <a:ext cx="1866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b="0" dirty="0"/>
              <a:t>Charles Lyell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  <p:pic>
        <p:nvPicPr>
          <p:cNvPr id="9" name="Picture 2" descr="2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195" y="3424238"/>
            <a:ext cx="20177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92225" y="3543301"/>
            <a:ext cx="37592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Charles Darwin levou com ele o primeiro volume de Lyell e foi grandemente influenciado pelo livro.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76225" y="3605213"/>
            <a:ext cx="856615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Darwin é citado dizendo: “O mérito maior dos </a:t>
            </a:r>
            <a:r>
              <a:rPr lang="pt-BR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Princípios</a:t>
            </a:r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é que mudou completamente o conceito da mente, e então, quando vendo alguma coisa nunca vista por Lyell, mesmo assim a viu através dos seus olhos”.</a:t>
            </a: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311400" y="685800"/>
            <a:ext cx="45847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Charles Darwin Foi Grandemente Influenciado Por Charles Lyell</a:t>
            </a:r>
          </a:p>
        </p:txBody>
      </p:sp>
      <p:pic>
        <p:nvPicPr>
          <p:cNvPr id="158724" name="Picture 10" descr="CharlesLy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736600"/>
            <a:ext cx="194151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5" name="Picture 11" descr="Darw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47700"/>
            <a:ext cx="21018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6" name="Text Box 13"/>
          <p:cNvSpPr txBox="1">
            <a:spLocks noChangeArrowheads="1"/>
          </p:cNvSpPr>
          <p:nvPr/>
        </p:nvSpPr>
        <p:spPr bwMode="auto">
          <a:xfrm>
            <a:off x="215900" y="3071813"/>
            <a:ext cx="2159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b="0" dirty="0"/>
              <a:t>Charles Darwin</a:t>
            </a:r>
          </a:p>
        </p:txBody>
      </p:sp>
      <p:sp>
        <p:nvSpPr>
          <p:cNvPr id="158727" name="Text Box 14"/>
          <p:cNvSpPr txBox="1">
            <a:spLocks noChangeArrowheads="1"/>
          </p:cNvSpPr>
          <p:nvPr/>
        </p:nvSpPr>
        <p:spPr bwMode="auto">
          <a:xfrm>
            <a:off x="6959600" y="2921000"/>
            <a:ext cx="1866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b="0" dirty="0"/>
              <a:t>Charles Lyell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40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tângulo 12"/>
          <p:cNvSpPr>
            <a:spLocks noChangeArrowheads="1"/>
          </p:cNvSpPr>
          <p:nvPr/>
        </p:nvSpPr>
        <p:spPr bwMode="auto">
          <a:xfrm>
            <a:off x="119063" y="149225"/>
            <a:ext cx="8888412" cy="65373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 dirty="0">
              <a:solidFill>
                <a:srgbClr val="000000"/>
              </a:solidFill>
            </a:endParaRPr>
          </a:p>
        </p:txBody>
      </p:sp>
      <p:sp>
        <p:nvSpPr>
          <p:cNvPr id="161795" name="Line 2"/>
          <p:cNvSpPr>
            <a:spLocks noChangeShapeType="1"/>
          </p:cNvSpPr>
          <p:nvPr/>
        </p:nvSpPr>
        <p:spPr bwMode="auto">
          <a:xfrm flipV="1">
            <a:off x="300038" y="1185863"/>
            <a:ext cx="8475662" cy="142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61796" name="Line 3"/>
          <p:cNvSpPr>
            <a:spLocks noChangeShapeType="1"/>
          </p:cNvSpPr>
          <p:nvPr/>
        </p:nvSpPr>
        <p:spPr bwMode="auto">
          <a:xfrm flipV="1">
            <a:off x="681038" y="89535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61797" name="Line 4"/>
          <p:cNvSpPr>
            <a:spLocks noChangeShapeType="1"/>
          </p:cNvSpPr>
          <p:nvPr/>
        </p:nvSpPr>
        <p:spPr bwMode="auto">
          <a:xfrm flipV="1">
            <a:off x="3348038" y="89535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61798" name="Line 5"/>
          <p:cNvSpPr>
            <a:spLocks noChangeShapeType="1"/>
          </p:cNvSpPr>
          <p:nvPr/>
        </p:nvSpPr>
        <p:spPr bwMode="auto">
          <a:xfrm flipV="1">
            <a:off x="5938838" y="89535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61799" name="Line 6"/>
          <p:cNvSpPr>
            <a:spLocks noChangeShapeType="1"/>
          </p:cNvSpPr>
          <p:nvPr/>
        </p:nvSpPr>
        <p:spPr bwMode="auto">
          <a:xfrm flipV="1">
            <a:off x="8453438" y="89535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61800" name="Line 11"/>
          <p:cNvSpPr>
            <a:spLocks noChangeShapeType="1"/>
          </p:cNvSpPr>
          <p:nvPr/>
        </p:nvSpPr>
        <p:spPr bwMode="auto">
          <a:xfrm flipV="1">
            <a:off x="1516063" y="1408113"/>
            <a:ext cx="1346200" cy="9032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107763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8" name="Text Box 1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19063" y="414338"/>
            <a:ext cx="1247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1750</a:t>
            </a:r>
          </a:p>
        </p:txBody>
      </p:sp>
      <p:sp>
        <p:nvSpPr>
          <p:cNvPr id="9" name="Text Box 15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752725" y="430213"/>
            <a:ext cx="1247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1800</a:t>
            </a:r>
          </a:p>
        </p:txBody>
      </p:sp>
      <p:sp>
        <p:nvSpPr>
          <p:cNvPr id="10" name="Text Box 16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359400" y="392113"/>
            <a:ext cx="1247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1850</a:t>
            </a:r>
          </a:p>
        </p:txBody>
      </p:sp>
      <p:sp>
        <p:nvSpPr>
          <p:cNvPr id="11" name="Text Box 17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839075" y="400050"/>
            <a:ext cx="1247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1900</a:t>
            </a:r>
          </a:p>
        </p:txBody>
      </p:sp>
      <p:sp>
        <p:nvSpPr>
          <p:cNvPr id="161805" name="Text Box 18"/>
          <p:cNvSpPr txBox="1">
            <a:spLocks noChangeArrowheads="1"/>
          </p:cNvSpPr>
          <p:nvPr/>
        </p:nvSpPr>
        <p:spPr bwMode="auto">
          <a:xfrm>
            <a:off x="552450" y="2406650"/>
            <a:ext cx="23939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2400" dirty="0">
                <a:solidFill>
                  <a:srgbClr val="000000"/>
                </a:solidFill>
              </a:rPr>
              <a:t>O livro de </a:t>
            </a:r>
            <a:r>
              <a:rPr lang="pt-BR" altLang="en-US" sz="2400" dirty="0">
                <a:solidFill>
                  <a:srgbClr val="FF0000"/>
                </a:solidFill>
              </a:rPr>
              <a:t>Hutton</a:t>
            </a:r>
            <a:r>
              <a:rPr lang="pt-BR" altLang="en-US" sz="2400" dirty="0">
                <a:solidFill>
                  <a:srgbClr val="000000"/>
                </a:solidFill>
              </a:rPr>
              <a:t>, Teoria da Terra, publicado em </a:t>
            </a:r>
            <a:r>
              <a:rPr lang="pt-BR" altLang="en-US" sz="2400" dirty="0">
                <a:solidFill>
                  <a:srgbClr val="FF0000"/>
                </a:solidFill>
              </a:rPr>
              <a:t>1795</a:t>
            </a:r>
            <a:r>
              <a:rPr lang="pt-BR" altLang="en-US" sz="2400" dirty="0">
                <a:solidFill>
                  <a:srgbClr val="000000"/>
                </a:solidFill>
              </a:rPr>
              <a:t>, </a:t>
            </a:r>
            <a:r>
              <a:rPr lang="pt-BR" altLang="en-US" sz="2400" dirty="0">
                <a:solidFill>
                  <a:srgbClr val="E3E343"/>
                </a:solidFill>
              </a:rPr>
              <a:t>tirou a idade de 6000 anos da terra,</a:t>
            </a:r>
            <a:r>
              <a:rPr lang="pt-BR" altLang="en-US" sz="2400" dirty="0">
                <a:solidFill>
                  <a:srgbClr val="000000"/>
                </a:solidFill>
              </a:rPr>
              <a:t> e nos deu “milhões de anos”.</a:t>
            </a:r>
          </a:p>
        </p:txBody>
      </p:sp>
      <p:sp>
        <p:nvSpPr>
          <p:cNvPr id="14" name="Text Box 1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221038" y="2408238"/>
            <a:ext cx="24384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 livro de </a:t>
            </a:r>
            <a:r>
              <a:rPr lang="pt-B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Lyell</a:t>
            </a:r>
            <a:r>
              <a:rPr lang="pt-B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pt-BR" sz="24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Princípios de Geologia</a:t>
            </a:r>
            <a:r>
              <a:rPr lang="pt-B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publicado em </a:t>
            </a:r>
            <a:r>
              <a:rPr lang="pt-B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1830</a:t>
            </a:r>
            <a:r>
              <a:rPr lang="pt-B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pt-BR" sz="2400" dirty="0">
                <a:solidFill>
                  <a:srgbClr val="E3E34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tirou o dilúvio,</a:t>
            </a:r>
            <a:r>
              <a:rPr lang="pt-B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 nos deu “o presente é a chave para o passado”.</a:t>
            </a:r>
          </a:p>
        </p:txBody>
      </p:sp>
      <p:sp>
        <p:nvSpPr>
          <p:cNvPr id="161807" name="Line 14"/>
          <p:cNvSpPr>
            <a:spLocks noChangeShapeType="1"/>
          </p:cNvSpPr>
          <p:nvPr/>
        </p:nvSpPr>
        <p:spPr bwMode="auto">
          <a:xfrm flipV="1">
            <a:off x="4048125" y="1458913"/>
            <a:ext cx="693738" cy="963612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107763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6" name="Text Box 15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108700" y="2409825"/>
            <a:ext cx="2293938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 livro de </a:t>
            </a:r>
            <a:r>
              <a:rPr lang="pt-B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Darwin</a:t>
            </a:r>
            <a:r>
              <a:rPr lang="pt-B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pt-BR" sz="24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 Origem das Espécies</a:t>
            </a:r>
            <a:r>
              <a:rPr lang="pt-B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publicado em </a:t>
            </a:r>
            <a:r>
              <a:rPr lang="pt-B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1859</a:t>
            </a:r>
            <a:r>
              <a:rPr lang="pt-B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pt-BR" sz="2400" dirty="0">
                <a:solidFill>
                  <a:srgbClr val="E3E34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tirou o Criador,</a:t>
            </a:r>
            <a:r>
              <a:rPr lang="pt-B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 nos deu “toda a vida vem de um ancestral comum”.</a:t>
            </a:r>
          </a:p>
        </p:txBody>
      </p:sp>
      <p:sp>
        <p:nvSpPr>
          <p:cNvPr id="161809" name="Line 16"/>
          <p:cNvSpPr>
            <a:spLocks noChangeShapeType="1"/>
          </p:cNvSpPr>
          <p:nvPr/>
        </p:nvSpPr>
        <p:spPr bwMode="auto">
          <a:xfrm flipH="1" flipV="1">
            <a:off x="6462713" y="1422400"/>
            <a:ext cx="365125" cy="9921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107763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ere Did the Idea Come From?">
            <a:extLst>
              <a:ext uri="{FF2B5EF4-FFF2-40B4-BE49-F238E27FC236}"/>
            </a:extLst>
          </p:cNvPr>
          <p:cNvSpPr txBox="1"/>
          <p:nvPr/>
        </p:nvSpPr>
        <p:spPr>
          <a:xfrm>
            <a:off x="342900" y="1417638"/>
            <a:ext cx="8621713" cy="608012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>
            <a:normAutofit/>
          </a:bodyPr>
          <a:lstStyle>
            <a:lvl1pPr>
              <a:defRPr sz="10000">
                <a:solidFill>
                  <a:srgbClr val="F6A029"/>
                </a:solidFill>
                <a:latin typeface="+mn-lt"/>
                <a:ea typeface="+mn-ea"/>
                <a:cs typeface="+mn-cs"/>
                <a:sym typeface="GoudyTwenty"/>
              </a:defRPr>
            </a:lvl1pPr>
          </a:lstStyle>
          <a:p>
            <a:pPr algn="ctr">
              <a:defRPr/>
            </a:pP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10" name="Rectangle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pt-BR" sz="54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Impacto Devastador deste Ideia</a:t>
            </a:r>
          </a:p>
        </p:txBody>
      </p:sp>
      <p:sp>
        <p:nvSpPr>
          <p:cNvPr id="4" name="Where Did the Idea Come From?">
            <a:extLst>
              <a:ext uri="{FF2B5EF4-FFF2-40B4-BE49-F238E27FC236}"/>
            </a:extLst>
          </p:cNvPr>
          <p:cNvSpPr txBox="1"/>
          <p:nvPr/>
        </p:nvSpPr>
        <p:spPr>
          <a:xfrm>
            <a:off x="261938" y="2560638"/>
            <a:ext cx="8620125" cy="1550987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>
            <a:normAutofit/>
          </a:bodyPr>
          <a:lstStyle>
            <a:lvl1pPr>
              <a:defRPr sz="10000">
                <a:solidFill>
                  <a:srgbClr val="F6A029"/>
                </a:solidFill>
                <a:latin typeface="+mn-lt"/>
                <a:ea typeface="+mn-ea"/>
                <a:cs typeface="+mn-cs"/>
                <a:sym typeface="GoudyTwenty"/>
              </a:defRPr>
            </a:lvl1pPr>
          </a:lstStyle>
          <a:p>
            <a:pPr algn="ctr">
              <a:defRPr/>
            </a:pPr>
            <a:r>
              <a:rPr lang="pt-BR" sz="2800" dirty="0">
                <a:solidFill>
                  <a:schemeClr val="bg1"/>
                </a:solidFill>
              </a:rPr>
              <a:t>Homens começaram a deixar a CIÊNCIA (pensamentos dos homens) influenciar sua </a:t>
            </a:r>
            <a:r>
              <a:rPr lang="pt-BR" sz="2800" dirty="0" smtClean="0">
                <a:solidFill>
                  <a:schemeClr val="bg1"/>
                </a:solidFill>
              </a:rPr>
              <a:t>TEOLOGIA </a:t>
            </a:r>
            <a:r>
              <a:rPr lang="pt-BR" sz="2800" dirty="0">
                <a:solidFill>
                  <a:schemeClr val="bg1"/>
                </a:solidFill>
              </a:rPr>
              <a:t>(palavras de Deus).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ere Did the Idea Come From?">
            <a:extLst>
              <a:ext uri="{FF2B5EF4-FFF2-40B4-BE49-F238E27FC236}"/>
            </a:extLst>
          </p:cNvPr>
          <p:cNvSpPr txBox="1"/>
          <p:nvPr/>
        </p:nvSpPr>
        <p:spPr>
          <a:xfrm>
            <a:off x="314325" y="4751388"/>
            <a:ext cx="8621713" cy="5389562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>
            <a:normAutofit/>
          </a:bodyPr>
          <a:lstStyle>
            <a:lvl1pPr>
              <a:defRPr sz="10000">
                <a:solidFill>
                  <a:srgbClr val="F6A029"/>
                </a:solidFill>
                <a:latin typeface="+mn-lt"/>
                <a:ea typeface="+mn-ea"/>
                <a:cs typeface="+mn-cs"/>
                <a:sym typeface="GoudyTwenty"/>
              </a:defRPr>
            </a:lvl1pPr>
          </a:lstStyle>
          <a:p>
            <a:pPr algn="ctr">
              <a:defRPr/>
            </a:pPr>
            <a:endParaRPr lang="pt-BR" sz="2800" dirty="0">
              <a:solidFill>
                <a:schemeClr val="bg1"/>
              </a:solidFill>
            </a:endParaRPr>
          </a:p>
          <a:p>
            <a:pPr>
              <a:defRPr/>
            </a:pP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5" name="Where Did the Idea Come From?">
            <a:extLst>
              <a:ext uri="{FF2B5EF4-FFF2-40B4-BE49-F238E27FC236}"/>
            </a:extLst>
          </p:cNvPr>
          <p:cNvSpPr txBox="1"/>
          <p:nvPr/>
        </p:nvSpPr>
        <p:spPr>
          <a:xfrm>
            <a:off x="246063" y="2219325"/>
            <a:ext cx="8621712" cy="995363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>
            <a:normAutofit/>
          </a:bodyPr>
          <a:lstStyle>
            <a:lvl1pPr>
              <a:defRPr sz="10000">
                <a:solidFill>
                  <a:srgbClr val="F6A029"/>
                </a:solidFill>
                <a:latin typeface="+mn-lt"/>
                <a:ea typeface="+mn-ea"/>
                <a:cs typeface="+mn-cs"/>
                <a:sym typeface="GoudyTwenty"/>
              </a:defRPr>
            </a:lvl1pPr>
          </a:lstStyle>
          <a:p>
            <a:pPr algn="ctr">
              <a:defRPr/>
            </a:pPr>
            <a:r>
              <a:rPr lang="pt-BR" sz="2800" dirty="0">
                <a:solidFill>
                  <a:schemeClr val="bg1"/>
                </a:solidFill>
              </a:rPr>
              <a:t>Início dos anos 1800: Contemporizadores com a Geologia da Terra Velha</a:t>
            </a:r>
          </a:p>
        </p:txBody>
      </p:sp>
      <p:sp>
        <p:nvSpPr>
          <p:cNvPr id="6" name="Where Did the Idea Come From?">
            <a:extLst>
              <a:ext uri="{FF2B5EF4-FFF2-40B4-BE49-F238E27FC236}"/>
            </a:extLst>
          </p:cNvPr>
          <p:cNvSpPr txBox="1"/>
          <p:nvPr/>
        </p:nvSpPr>
        <p:spPr>
          <a:xfrm>
            <a:off x="314325" y="3263900"/>
            <a:ext cx="8621713" cy="450850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>
            <a:normAutofit/>
          </a:bodyPr>
          <a:lstStyle>
            <a:lvl1pPr>
              <a:defRPr sz="10000">
                <a:solidFill>
                  <a:srgbClr val="F6A029"/>
                </a:solidFill>
                <a:latin typeface="+mn-lt"/>
                <a:ea typeface="+mn-ea"/>
                <a:cs typeface="+mn-cs"/>
                <a:sym typeface="GoudyTwenty"/>
              </a:defRPr>
            </a:lvl1pPr>
          </a:lstStyle>
          <a:p>
            <a:pPr>
              <a:defRPr/>
            </a:pPr>
            <a:r>
              <a:rPr lang="pt-BR" sz="2400" dirty="0">
                <a:solidFill>
                  <a:srgbClr val="FFFFFF"/>
                </a:solidFill>
                <a:cs typeface="Arial" panose="020B0604020202020204" pitchFamily="34" charset="0"/>
              </a:rPr>
              <a:t>Na década de 1810: Teoria da Lacuna (Chalmers)</a:t>
            </a:r>
          </a:p>
        </p:txBody>
      </p:sp>
      <p:sp>
        <p:nvSpPr>
          <p:cNvPr id="7" name="Where Did the Idea Come From?">
            <a:extLst>
              <a:ext uri="{FF2B5EF4-FFF2-40B4-BE49-F238E27FC236}"/>
            </a:extLst>
          </p:cNvPr>
          <p:cNvSpPr txBox="1"/>
          <p:nvPr/>
        </p:nvSpPr>
        <p:spPr>
          <a:xfrm>
            <a:off x="307975" y="3687763"/>
            <a:ext cx="8621713" cy="450850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>
            <a:normAutofit/>
          </a:bodyPr>
          <a:lstStyle>
            <a:lvl1pPr>
              <a:defRPr sz="10000">
                <a:solidFill>
                  <a:srgbClr val="F6A029"/>
                </a:solidFill>
                <a:latin typeface="+mn-lt"/>
                <a:ea typeface="+mn-ea"/>
                <a:cs typeface="+mn-cs"/>
                <a:sym typeface="GoudyTwenty"/>
              </a:defRPr>
            </a:lvl1pPr>
          </a:lstStyle>
          <a:p>
            <a:pPr>
              <a:defRPr/>
            </a:pPr>
            <a:r>
              <a:rPr lang="pt-BR" sz="2400" dirty="0">
                <a:solidFill>
                  <a:srgbClr val="FFFFFF"/>
                </a:solidFill>
                <a:cs typeface="Arial" panose="020B0604020202020204" pitchFamily="34" charset="0"/>
              </a:rPr>
              <a:t>Na década de 1820: Teoria do Dia-Época (Faber)</a:t>
            </a:r>
          </a:p>
        </p:txBody>
      </p:sp>
      <p:sp>
        <p:nvSpPr>
          <p:cNvPr id="11" name="Where Did the Idea Come From?">
            <a:extLst>
              <a:ext uri="{FF2B5EF4-FFF2-40B4-BE49-F238E27FC236}"/>
            </a:extLst>
          </p:cNvPr>
          <p:cNvSpPr txBox="1"/>
          <p:nvPr/>
        </p:nvSpPr>
        <p:spPr>
          <a:xfrm>
            <a:off x="365125" y="4111625"/>
            <a:ext cx="8621713" cy="450850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>
            <a:normAutofit/>
          </a:bodyPr>
          <a:lstStyle>
            <a:lvl1pPr>
              <a:defRPr sz="10000">
                <a:solidFill>
                  <a:srgbClr val="F6A029"/>
                </a:solidFill>
                <a:latin typeface="+mn-lt"/>
                <a:ea typeface="+mn-ea"/>
                <a:cs typeface="+mn-cs"/>
                <a:sym typeface="GoudyTwenty"/>
              </a:defRPr>
            </a:lvl1pPr>
          </a:lstStyle>
          <a:p>
            <a:pPr>
              <a:defRPr/>
            </a:pPr>
            <a:r>
              <a:rPr lang="pt-BR" sz="2400" dirty="0" smtClean="0">
                <a:solidFill>
                  <a:srgbClr val="FFFFFF"/>
                </a:solidFill>
                <a:cs typeface="Arial" panose="020B0604020202020204" pitchFamily="34" charset="0"/>
              </a:rPr>
              <a:t>Teoria </a:t>
            </a:r>
            <a:r>
              <a:rPr lang="pt-BR" sz="2400" dirty="0">
                <a:solidFill>
                  <a:srgbClr val="FFFFFF"/>
                </a:solidFill>
                <a:cs typeface="Arial" panose="020B0604020202020204" pitchFamily="34" charset="0"/>
              </a:rPr>
              <a:t>da Dilúvio global e pacífico (Fleming)</a:t>
            </a:r>
          </a:p>
        </p:txBody>
      </p:sp>
      <p:sp>
        <p:nvSpPr>
          <p:cNvPr id="12" name="Where Did the Idea Come From?">
            <a:extLst>
              <a:ext uri="{FF2B5EF4-FFF2-40B4-BE49-F238E27FC236}"/>
            </a:extLst>
          </p:cNvPr>
          <p:cNvSpPr txBox="1"/>
          <p:nvPr/>
        </p:nvSpPr>
        <p:spPr>
          <a:xfrm>
            <a:off x="296863" y="4586288"/>
            <a:ext cx="8621712" cy="449262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>
            <a:normAutofit/>
          </a:bodyPr>
          <a:lstStyle>
            <a:lvl1pPr>
              <a:defRPr sz="10000">
                <a:solidFill>
                  <a:srgbClr val="F6A029"/>
                </a:solidFill>
                <a:latin typeface="+mn-lt"/>
                <a:ea typeface="+mn-ea"/>
                <a:cs typeface="+mn-cs"/>
                <a:sym typeface="GoudyTwenty"/>
              </a:defRPr>
            </a:lvl1pPr>
          </a:lstStyle>
          <a:p>
            <a:pPr>
              <a:defRPr/>
            </a:pPr>
            <a:r>
              <a:rPr lang="pt-BR" sz="2400" dirty="0">
                <a:solidFill>
                  <a:schemeClr val="bg1"/>
                </a:solidFill>
              </a:rPr>
              <a:t>Na década de 1830: Teoria do Dilúvio Local (Pye Smith)</a:t>
            </a:r>
          </a:p>
        </p:txBody>
      </p:sp>
      <p:sp>
        <p:nvSpPr>
          <p:cNvPr id="13" name="Where Did the Idea Come From?">
            <a:extLst>
              <a:ext uri="{FF2B5EF4-FFF2-40B4-BE49-F238E27FC236}"/>
            </a:extLst>
          </p:cNvPr>
          <p:cNvSpPr txBox="1"/>
          <p:nvPr/>
        </p:nvSpPr>
        <p:spPr>
          <a:xfrm>
            <a:off x="214313" y="5257800"/>
            <a:ext cx="8621712" cy="449263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>
            <a:normAutofit/>
          </a:bodyPr>
          <a:lstStyle>
            <a:lvl1pPr>
              <a:defRPr sz="10000">
                <a:solidFill>
                  <a:srgbClr val="F6A029"/>
                </a:solidFill>
                <a:latin typeface="+mn-lt"/>
                <a:ea typeface="+mn-ea"/>
                <a:cs typeface="+mn-cs"/>
                <a:sym typeface="GoudyTwenty"/>
              </a:defRPr>
            </a:lvl1pPr>
          </a:lstStyle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Gênesis é mito (liberais)</a:t>
            </a:r>
          </a:p>
        </p:txBody>
      </p:sp>
      <p:sp>
        <p:nvSpPr>
          <p:cNvPr id="14" name="Rectangle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pt-BR" sz="54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Impacto Devastador deste Ideia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here Did the Idea Come From?">
            <a:extLst>
              <a:ext uri="{FF2B5EF4-FFF2-40B4-BE49-F238E27FC236}"/>
            </a:extLst>
          </p:cNvPr>
          <p:cNvSpPr txBox="1"/>
          <p:nvPr/>
        </p:nvSpPr>
        <p:spPr>
          <a:xfrm>
            <a:off x="1989138" y="2027238"/>
            <a:ext cx="4160837" cy="1722437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/>
          <a:lstStyle>
            <a:lvl1pPr>
              <a:defRPr sz="10000">
                <a:solidFill>
                  <a:srgbClr val="F6A029"/>
                </a:solidFill>
                <a:latin typeface="+mn-lt"/>
                <a:ea typeface="+mn-ea"/>
                <a:cs typeface="+mn-cs"/>
                <a:sym typeface="GoudyTwenty"/>
              </a:defRPr>
            </a:lvl1pPr>
          </a:lstStyle>
          <a:p>
            <a:pPr algn="just">
              <a:defRPr/>
            </a:pPr>
            <a:r>
              <a:rPr lang="pt-BR" sz="2400" dirty="0">
                <a:solidFill>
                  <a:schemeClr val="bg1"/>
                </a:solidFill>
              </a:rPr>
              <a:t>Em 1961, John C. Whitcomb e Henry M. Morris publicou o livro O Dilúvio da Gênesis (The Genesis Flood) que defendeu a ideia de uma Terra Jovem. </a:t>
            </a:r>
          </a:p>
        </p:txBody>
      </p:sp>
      <p:sp>
        <p:nvSpPr>
          <p:cNvPr id="9" name="Rectangle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>
          <a:xfrm>
            <a:off x="457200" y="373063"/>
            <a:ext cx="8229600" cy="1143000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pt-BR" sz="44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Começo do Criacionismo Moderno</a:t>
            </a:r>
          </a:p>
        </p:txBody>
      </p:sp>
      <p:pic>
        <p:nvPicPr>
          <p:cNvPr id="206852" name="Picture 4" descr="https://pictures.abebooks.com/F0608/112978472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24075"/>
            <a:ext cx="1366838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here Did the Idea Come From?">
            <a:extLst>
              <a:ext uri="{FF2B5EF4-FFF2-40B4-BE49-F238E27FC236}"/>
            </a:extLst>
          </p:cNvPr>
          <p:cNvSpPr txBox="1"/>
          <p:nvPr/>
        </p:nvSpPr>
        <p:spPr>
          <a:xfrm>
            <a:off x="571500" y="4832350"/>
            <a:ext cx="8016875" cy="1671638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/>
          <a:lstStyle>
            <a:lvl1pPr>
              <a:defRPr sz="10000">
                <a:solidFill>
                  <a:srgbClr val="F6A029"/>
                </a:solidFill>
                <a:latin typeface="+mn-lt"/>
                <a:ea typeface="+mn-ea"/>
                <a:cs typeface="+mn-cs"/>
                <a:sym typeface="GoudyTwenty"/>
              </a:defRPr>
            </a:lvl1pPr>
          </a:lstStyle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Este livro foi o começo da Criação Científica, que tem sido aceito </a:t>
            </a:r>
            <a:r>
              <a:rPr lang="pt-BR" sz="2400" dirty="0" smtClean="0">
                <a:solidFill>
                  <a:schemeClr val="bg1"/>
                </a:solidFill>
              </a:rPr>
              <a:t>hoje </a:t>
            </a:r>
            <a:r>
              <a:rPr lang="pt-BR" sz="2400" dirty="0">
                <a:solidFill>
                  <a:schemeClr val="bg1"/>
                </a:solidFill>
              </a:rPr>
              <a:t>por uma grande parte dos batistas fundamentalistas.</a:t>
            </a:r>
          </a:p>
        </p:txBody>
      </p:sp>
      <p:pic>
        <p:nvPicPr>
          <p:cNvPr id="206854" name="Picture 6" descr="https://assets.answersingenesis.org/img/articles/2011/11/whitcomb-morr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147888"/>
            <a:ext cx="22987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8" descr="GrandCany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-77788"/>
            <a:ext cx="8229600" cy="1143001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54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 COLUNA GEOLOGICA</a:t>
            </a:r>
            <a:endParaRPr lang="pt-BR" sz="2800" kern="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Picture 6" descr="GrandCany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30275"/>
            <a:ext cx="7772400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19313" y="747713"/>
            <a:ext cx="49053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8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Vista no Grand Canyon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47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3" descr="GrandCany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162050"/>
            <a:ext cx="62928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WordArt 6"/>
          <p:cNvSpPr>
            <a:spLocks noChangeArrowheads="1" noChangeShapeType="1" noTextEdit="1"/>
          </p:cNvSpPr>
          <p:nvPr/>
        </p:nvSpPr>
        <p:spPr bwMode="auto">
          <a:xfrm>
            <a:off x="6083300" y="1847850"/>
            <a:ext cx="390525" cy="19415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}</a:t>
            </a:r>
          </a:p>
        </p:txBody>
      </p:sp>
      <p:pic>
        <p:nvPicPr>
          <p:cNvPr id="223236" name="Picture 7" descr="Rai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892300"/>
            <a:ext cx="16081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39738" y="5672138"/>
            <a:ext cx="8345487" cy="1196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* Rochas sedimentares: formadas da desagregação de rochas já existentes.  O material desagregado é transportado para outras regiões. 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642100" y="2460625"/>
            <a:ext cx="22510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Rochas sedimentares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-1857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t-BR" sz="54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Tipos de Rochas</a:t>
            </a:r>
            <a:endParaRPr lang="pt-BR" sz="2800" kern="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48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57200" y="-1857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t-BR" sz="54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Tipos de Rochas</a:t>
            </a:r>
            <a:endParaRPr lang="pt-BR" sz="2800" kern="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224259" name="Picture 3" descr="GrandCany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162050"/>
            <a:ext cx="62928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WordArt 4"/>
          <p:cNvSpPr>
            <a:spLocks noChangeArrowheads="1" noChangeShapeType="1" noTextEdit="1"/>
          </p:cNvSpPr>
          <p:nvPr/>
        </p:nvSpPr>
        <p:spPr bwMode="auto">
          <a:xfrm>
            <a:off x="6083300" y="1847850"/>
            <a:ext cx="390525" cy="19415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}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82600" y="5843588"/>
            <a:ext cx="8331200" cy="83185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400" b="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* Rochas magmáticas ou ígneas: formadas a partir da solidificação do magma ou lava vulcânica.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642100" y="2460625"/>
            <a:ext cx="2251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400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Rochas sedimentares</a:t>
            </a:r>
          </a:p>
        </p:txBody>
      </p:sp>
      <p:pic>
        <p:nvPicPr>
          <p:cNvPr id="19" name="Picture 9" descr="Volcan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1658938"/>
            <a:ext cx="12858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11"/>
          <p:cNvSpPr>
            <a:spLocks noChangeShapeType="1"/>
          </p:cNvSpPr>
          <p:nvPr/>
        </p:nvSpPr>
        <p:spPr bwMode="auto">
          <a:xfrm flipH="1" flipV="1">
            <a:off x="5630863" y="3919538"/>
            <a:ext cx="1587" cy="129063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 flipH="1" flipV="1">
            <a:off x="2749550" y="2690813"/>
            <a:ext cx="2846388" cy="246856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 flipV="1">
            <a:off x="4454525" y="4935538"/>
            <a:ext cx="1177925" cy="2444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5643563" y="4992688"/>
            <a:ext cx="323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400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Rochas magmáticas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22238" y="-19050"/>
            <a:ext cx="8950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pt-BR" altLang="en-US" sz="5400" dirty="0">
                <a:solidFill>
                  <a:srgbClr val="FFCC00"/>
                </a:solidFill>
                <a:latin typeface="Arial Black" pitchFamily="34" charset="0"/>
              </a:rPr>
              <a:t>O Que A Bíblia Afirma?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88963" y="2185988"/>
            <a:ext cx="8074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42925" indent="-542925"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pt-BR" altLang="en-US" sz="2800" b="1" dirty="0">
                <a:solidFill>
                  <a:schemeClr val="bg1"/>
                </a:solidFill>
              </a:rPr>
              <a:t>1656 anos da criação até o Dilúvio  (</a:t>
            </a:r>
            <a:r>
              <a:rPr lang="pt-BR" altLang="en-US" sz="2800" b="1" dirty="0" smtClean="0">
                <a:solidFill>
                  <a:schemeClr val="bg1"/>
                </a:solidFill>
              </a:rPr>
              <a:t>1656)</a:t>
            </a:r>
            <a:endParaRPr lang="pt-BR" alt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8963" y="3022600"/>
            <a:ext cx="822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42925" indent="-542925"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pt-BR" altLang="en-US" sz="2800" b="1" dirty="0">
                <a:solidFill>
                  <a:schemeClr val="bg1"/>
                </a:solidFill>
              </a:rPr>
              <a:t>300 anos do Dilúvio até Abraão 		 (</a:t>
            </a:r>
            <a:r>
              <a:rPr lang="pt-BR" altLang="en-US" sz="2800" b="1" dirty="0" smtClean="0">
                <a:solidFill>
                  <a:schemeClr val="bg1"/>
                </a:solidFill>
              </a:rPr>
              <a:t>1956)</a:t>
            </a:r>
            <a:endParaRPr lang="pt-BR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3088" y="3875088"/>
            <a:ext cx="83073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42925" indent="-542925"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7113" algn="l"/>
                <a:tab pos="646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pt-BR" altLang="en-US" sz="2800" b="1" dirty="0">
                <a:solidFill>
                  <a:schemeClr val="bg1"/>
                </a:solidFill>
              </a:rPr>
              <a:t>4000 anos de Abraão até hoje	 	 (6000)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22463" y="1239838"/>
            <a:ext cx="5268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3200" b="1" dirty="0">
                <a:solidFill>
                  <a:schemeClr val="bg1"/>
                </a:solidFill>
              </a:rPr>
              <a:t>Passou acerca de...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3525" y="5207000"/>
            <a:ext cx="86629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800" b="1" dirty="0">
                <a:solidFill>
                  <a:schemeClr val="bg1"/>
                </a:solidFill>
              </a:rPr>
              <a:t>ASSIM O MUNDO TEM ACERCA DE 6000 ANOS DE EXISTENCIA.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6C7D8-04D6-40EA-A52C-B7A204BB65F7}" type="slidenum">
              <a:rPr lang="en-US" altLang="en-US" sz="1800" b="1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 alt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22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57200" y="-1857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t-BR" sz="54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Tipos de Rochas</a:t>
            </a:r>
            <a:endParaRPr lang="pt-BR" sz="2800" kern="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225283" name="Picture 3" descr="GrandCany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162050"/>
            <a:ext cx="62928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4" name="WordArt 4"/>
          <p:cNvSpPr>
            <a:spLocks noChangeArrowheads="1" noChangeShapeType="1" noTextEdit="1"/>
          </p:cNvSpPr>
          <p:nvPr/>
        </p:nvSpPr>
        <p:spPr bwMode="auto">
          <a:xfrm>
            <a:off x="6083300" y="1847850"/>
            <a:ext cx="390525" cy="19415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}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68313" y="5643563"/>
            <a:ext cx="8316912" cy="119697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400" b="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* Rocha metamórficas: resultam da transformação de rochas já existentes, quando submetidas a altas pressões e temperatura.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6642100" y="2460625"/>
            <a:ext cx="2251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400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Rochas sedimentares</a:t>
            </a:r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 flipH="1" flipV="1">
            <a:off x="5630863" y="3919538"/>
            <a:ext cx="1587" cy="129063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23" name="Line 10"/>
          <p:cNvSpPr>
            <a:spLocks noChangeShapeType="1"/>
          </p:cNvSpPr>
          <p:nvPr/>
        </p:nvSpPr>
        <p:spPr bwMode="auto">
          <a:xfrm flipH="1" flipV="1">
            <a:off x="2749550" y="2690813"/>
            <a:ext cx="2846388" cy="246856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 flipH="1" flipV="1">
            <a:off x="4454525" y="4935538"/>
            <a:ext cx="1177925" cy="2444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5643563" y="4992688"/>
            <a:ext cx="323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400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Rochas magmáticas</a:t>
            </a:r>
          </a:p>
        </p:txBody>
      </p:sp>
      <p:pic>
        <p:nvPicPr>
          <p:cNvPr id="26" name="Picture 13" descr="Vic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1876425"/>
            <a:ext cx="99218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FireLow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DFC"/>
              </a:clrFrom>
              <a:clrTo>
                <a:srgbClr val="FEF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2486025"/>
            <a:ext cx="10096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93" name="WordArt 15"/>
          <p:cNvSpPr>
            <a:spLocks noChangeArrowheads="1" noChangeShapeType="1" noTextEdit="1"/>
          </p:cNvSpPr>
          <p:nvPr/>
        </p:nvSpPr>
        <p:spPr bwMode="auto">
          <a:xfrm>
            <a:off x="6088063" y="3624263"/>
            <a:ext cx="390525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}</a:t>
            </a: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6375400" y="3770313"/>
            <a:ext cx="27574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400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Rochas metamórficas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50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t-BR" sz="44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A Coluna Geológica</a:t>
            </a:r>
          </a:p>
        </p:txBody>
      </p:sp>
      <p:pic>
        <p:nvPicPr>
          <p:cNvPr id="226307" name="Picture 3" descr="GrandCany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576388"/>
            <a:ext cx="62928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8" name="WordArt 4"/>
          <p:cNvSpPr>
            <a:spLocks noChangeArrowheads="1" noChangeShapeType="1" noTextEdit="1"/>
          </p:cNvSpPr>
          <p:nvPr/>
        </p:nvSpPr>
        <p:spPr bwMode="auto">
          <a:xfrm>
            <a:off x="5597525" y="2262188"/>
            <a:ext cx="390525" cy="29003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}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124575" y="1719263"/>
            <a:ext cx="2714625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800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 estratos ou camadas de rochas visto um em cima do outro é conhecido como a Coluna Geológica.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51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47663" y="468313"/>
            <a:ext cx="349885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início dos anos 1800 cada camada de rocha foi dado um</a:t>
            </a:r>
            <a:r>
              <a:rPr lang="pt-BR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sz="4000" dirty="0">
                <a:solidFill>
                  <a:srgbClr val="E3E34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nome</a:t>
            </a:r>
            <a:r>
              <a:rPr lang="pt-BR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(como Jurássico) uma</a:t>
            </a:r>
            <a:r>
              <a:rPr lang="pt-BR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sz="4000" dirty="0">
                <a:solidFill>
                  <a:srgbClr val="E3E34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idade</a:t>
            </a:r>
            <a:r>
              <a:rPr lang="pt-BR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 um</a:t>
            </a:r>
            <a:r>
              <a:rPr lang="pt-BR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sz="4000" dirty="0">
                <a:solidFill>
                  <a:srgbClr val="E3E34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fóssil índice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52</a:t>
            </a:fld>
            <a:endParaRPr lang="en-US" altLang="en-US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706" y="590292"/>
            <a:ext cx="3816427" cy="59441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04800" y="838200"/>
            <a:ext cx="3733800" cy="57912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t-BR" sz="44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As Eras Geológicas</a:t>
            </a:r>
          </a:p>
        </p:txBody>
      </p:sp>
      <p:pic>
        <p:nvPicPr>
          <p:cNvPr id="228356" name="Picture 6" descr="Figura3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382111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60900" y="990600"/>
            <a:ext cx="3962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 rochas sedimentárias que têm fósseis são designados nomes de acordo com os seus fósseis.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686300" y="3289300"/>
            <a:ext cx="4114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 presumido que os fósseis mais “simples” são os mais velhos.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673600" y="4953000"/>
            <a:ext cx="3657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 presumido que levou milhares de anos para formar os estratos ou camadas de rochas.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334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241300"/>
            <a:ext cx="3478213" cy="44640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333375" y="111125"/>
            <a:ext cx="44545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6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Onde pode encontrar a Coluna Geológica?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B439C4-0856-493A-B739-BEAF1BCFBA30}" type="slidenum">
              <a:rPr lang="en-US" altLang="en-US" sz="1800" b="1" smtClean="0"/>
              <a:pPr>
                <a:defRPr/>
              </a:pPr>
              <a:t>54</a:t>
            </a:fld>
            <a:endParaRPr lang="en-US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rrela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0"/>
            <a:ext cx="5589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93688" y="1265238"/>
            <a:ext cx="2960687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dirty="0"/>
              <a:t>A coluna geológica é uma fabricação.  Estratos do mundo inteiro são postos juntos para formarem a coluna geológica.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76225" y="95250"/>
            <a:ext cx="29749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NENHUM LUGAR!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55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ext Box 9"/>
          <p:cNvSpPr txBox="1">
            <a:spLocks noChangeArrowheads="1"/>
          </p:cNvSpPr>
          <p:nvPr/>
        </p:nvSpPr>
        <p:spPr bwMode="auto">
          <a:xfrm>
            <a:off x="2362200" y="5554663"/>
            <a:ext cx="640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pic>
        <p:nvPicPr>
          <p:cNvPr id="236547" name="Picture 16" descr="geologic_colum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4786" name="Rectangle 18"/>
          <p:cNvSpPr>
            <a:spLocks noChangeArrowheads="1"/>
          </p:cNvSpPr>
          <p:nvPr/>
        </p:nvSpPr>
        <p:spPr bwMode="auto">
          <a:xfrm>
            <a:off x="57150" y="5603875"/>
            <a:ext cx="6270625" cy="12112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544787" name="Text Box 19"/>
          <p:cNvSpPr txBox="1">
            <a:spLocks noChangeArrowheads="1"/>
          </p:cNvSpPr>
          <p:nvPr/>
        </p:nvSpPr>
        <p:spPr bwMode="auto">
          <a:xfrm>
            <a:off x="203200" y="5821363"/>
            <a:ext cx="5921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Nenhuma área na terra tem um registro de todo o tempo geológico.</a:t>
            </a:r>
          </a:p>
        </p:txBody>
      </p:sp>
      <p:sp>
        <p:nvSpPr>
          <p:cNvPr id="236550" name="Line 20"/>
          <p:cNvSpPr>
            <a:spLocks noChangeShapeType="1"/>
          </p:cNvSpPr>
          <p:nvPr/>
        </p:nvSpPr>
        <p:spPr bwMode="auto">
          <a:xfrm flipV="1">
            <a:off x="5661025" y="4281488"/>
            <a:ext cx="3048000" cy="1428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36551" name="Line 21"/>
          <p:cNvSpPr>
            <a:spLocks noChangeShapeType="1"/>
          </p:cNvSpPr>
          <p:nvPr/>
        </p:nvSpPr>
        <p:spPr bwMode="auto">
          <a:xfrm flipV="1">
            <a:off x="3098800" y="4578350"/>
            <a:ext cx="2163763" cy="1016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DBD5D3-ED9C-444C-9D24-806949444E0D}" type="slidenum">
              <a:rPr lang="en-US" altLang="en-US" smtClean="0"/>
              <a:pPr>
                <a:defRPr/>
              </a:pPr>
              <a:t>56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4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86" grpId="0" animBg="1"/>
      <p:bldP spid="54478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33375" y="3387725"/>
            <a:ext cx="3832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 só pode ser encontrado somente num lugar no mundo...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6850" y="5670550"/>
            <a:ext cx="41354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Nos livros didáticos!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2088" y="312738"/>
            <a:ext cx="4122737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coluna geológica é a Bíblia para o evolucionista.</a:t>
            </a:r>
          </a:p>
        </p:txBody>
      </p:sp>
      <p:pic>
        <p:nvPicPr>
          <p:cNvPr id="24064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1722438"/>
            <a:ext cx="1668462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0"/>
            <a:ext cx="4567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7" name="Text Box 3"/>
          <p:cNvSpPr txBox="1">
            <a:spLocks noChangeArrowheads="1"/>
          </p:cNvSpPr>
          <p:nvPr/>
        </p:nvSpPr>
        <p:spPr bwMode="auto">
          <a:xfrm>
            <a:off x="5765800" y="3822700"/>
            <a:ext cx="2921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800" dirty="0"/>
              <a:t>Como é que podemos saber a idade de uma rocha?</a:t>
            </a:r>
          </a:p>
        </p:txBody>
      </p:sp>
      <p:sp>
        <p:nvSpPr>
          <p:cNvPr id="75779" name="Text Box 4"/>
          <p:cNvSpPr txBox="1">
            <a:spLocks noChangeArrowheads="1"/>
          </p:cNvSpPr>
          <p:nvPr/>
        </p:nvSpPr>
        <p:spPr bwMode="auto">
          <a:xfrm>
            <a:off x="5765800" y="1460500"/>
            <a:ext cx="29083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800" dirty="0"/>
              <a:t>Como podemos saber a idade de um  fóssil?</a:t>
            </a:r>
          </a:p>
        </p:txBody>
      </p:sp>
      <p:pic>
        <p:nvPicPr>
          <p:cNvPr id="241668" name="Picture 6" descr="Rock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48285"/>
              </a:clrFrom>
              <a:clrTo>
                <a:srgbClr val="84828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75"/>
            <a:ext cx="5764213" cy="756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5400" y="152400"/>
            <a:ext cx="91440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500" dirty="0" smtClean="0">
                <a:latin typeface="+mn-lt"/>
              </a:rPr>
              <a:t>COMO DETERMINAR A IDADE DA TERRA</a:t>
            </a:r>
            <a:endParaRPr lang="en-US" sz="3500" dirty="0"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B439C4-0856-493A-B739-BEAF1BCFBA30}" type="slidenum">
              <a:rPr lang="en-US" altLang="en-US" sz="1800" b="1" smtClean="0">
                <a:solidFill>
                  <a:schemeClr val="bg1"/>
                </a:solidFill>
              </a:rPr>
              <a:pPr>
                <a:defRPr/>
              </a:pPr>
              <a:t>58</a:t>
            </a:fld>
            <a:endParaRPr lang="en-US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7" grpId="0"/>
      <p:bldP spid="7577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274638"/>
            <a:ext cx="8077200" cy="1554162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40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 Idade das Rochas Está Determinada Principalmente por Dois Processos:</a:t>
            </a:r>
          </a:p>
        </p:txBody>
      </p:sp>
      <p:pic>
        <p:nvPicPr>
          <p:cNvPr id="3" name="Picture 3" descr="Atomic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DFC"/>
              </a:clrFrom>
              <a:clrTo>
                <a:srgbClr val="FEF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9530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inoBon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DFC"/>
              </a:clrFrom>
              <a:clrTo>
                <a:srgbClr val="FEF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43200"/>
            <a:ext cx="36576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cien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DFC"/>
              </a:clrFrom>
              <a:clrTo>
                <a:srgbClr val="FEF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0"/>
            <a:ext cx="21621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85800" y="2133600"/>
            <a:ext cx="82296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Uma análise dos fósseis nas rochas.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73100" y="4216400"/>
            <a:ext cx="82296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Uma análise do conteúdo de matéria radioativa nas rochas.</a:t>
            </a: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59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22238" y="-19050"/>
            <a:ext cx="8950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pt-BR" altLang="en-US" sz="5400" dirty="0">
                <a:solidFill>
                  <a:srgbClr val="FFCC00"/>
                </a:solidFill>
                <a:latin typeface="Arial Black" pitchFamily="34" charset="0"/>
              </a:rPr>
              <a:t>O Que A Bíblia Afirma?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090613"/>
            <a:ext cx="435451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1775" indent="-169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70000"/>
            </a:pPr>
            <a:r>
              <a:rPr lang="en-US" altLang="en-US" sz="2600" i="1" dirty="0">
                <a:solidFill>
                  <a:schemeClr val="bg1"/>
                </a:solidFill>
                <a:ea typeface="Mural Script"/>
                <a:cs typeface="Mural Script"/>
              </a:rPr>
              <a:t>	</a:t>
            </a:r>
            <a:r>
              <a:rPr lang="en-US" altLang="en-US" sz="2400" b="1" i="1" dirty="0">
                <a:solidFill>
                  <a:schemeClr val="bg1"/>
                </a:solidFill>
                <a:ea typeface="Mural Script"/>
                <a:cs typeface="Mural Script"/>
              </a:rPr>
              <a:t>“</a:t>
            </a:r>
            <a:r>
              <a:rPr lang="pt-BR" altLang="en-US" sz="2400" b="1" i="1" dirty="0">
                <a:solidFill>
                  <a:schemeClr val="bg1"/>
                </a:solidFill>
                <a:ea typeface="Mural Script"/>
                <a:cs typeface="Mural Script"/>
              </a:rPr>
              <a:t>E Adão viveu </a:t>
            </a:r>
            <a:r>
              <a:rPr lang="pt-BR" altLang="en-US" sz="2400" b="1" i="1" u="sng" dirty="0">
                <a:solidFill>
                  <a:schemeClr val="bg1"/>
                </a:solidFill>
                <a:ea typeface="Mural Script"/>
                <a:cs typeface="Mural Script"/>
              </a:rPr>
              <a:t>cento e trinta anos</a:t>
            </a:r>
            <a:r>
              <a:rPr lang="pt-BR" altLang="en-US" sz="2400" b="1" i="1" dirty="0">
                <a:solidFill>
                  <a:schemeClr val="bg1"/>
                </a:solidFill>
                <a:ea typeface="Mural Script"/>
                <a:cs typeface="Mural Script"/>
              </a:rPr>
              <a:t>, e gerou um filho à sua semelhança, conforme a sua imagem, e pôs-lhe o nome de </a:t>
            </a:r>
            <a:r>
              <a:rPr lang="pt-BR" altLang="en-US" sz="2400" b="1" i="1" dirty="0" smtClean="0">
                <a:solidFill>
                  <a:schemeClr val="bg1"/>
                </a:solidFill>
                <a:ea typeface="Mural Script"/>
                <a:cs typeface="Mural Script"/>
              </a:rPr>
              <a:t>Sete.</a:t>
            </a:r>
            <a:r>
              <a:rPr lang="en-US" altLang="en-US" sz="2400" b="1" i="1" dirty="0">
                <a:solidFill>
                  <a:schemeClr val="bg1"/>
                </a:solidFill>
                <a:ea typeface="Mural Script"/>
                <a:cs typeface="Mural Script"/>
              </a:rPr>
              <a:t>”</a:t>
            </a:r>
            <a:r>
              <a:rPr lang="en-US" altLang="en-US" sz="2400" b="1" noProof="1">
                <a:solidFill>
                  <a:schemeClr val="bg1"/>
                </a:solidFill>
              </a:rPr>
              <a:t>  </a:t>
            </a:r>
            <a:endParaRPr lang="en-US" altLang="en-US" sz="2400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Genesis 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5:3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1029" name="Group 4"/>
          <p:cNvGrpSpPr>
            <a:grpSpLocks/>
          </p:cNvGrpSpPr>
          <p:nvPr/>
        </p:nvGrpSpPr>
        <p:grpSpPr bwMode="auto">
          <a:xfrm>
            <a:off x="4411663" y="1200150"/>
            <a:ext cx="4643437" cy="5562600"/>
            <a:chOff x="4411663" y="1200150"/>
            <a:chExt cx="4643437" cy="5562600"/>
          </a:xfrm>
        </p:grpSpPr>
        <p:graphicFrame>
          <p:nvGraphicFramePr>
            <p:cNvPr id="1026" name="Object 3"/>
            <p:cNvGraphicFramePr>
              <a:graphicFrameLocks noChangeAspect="1"/>
            </p:cNvGraphicFramePr>
            <p:nvPr/>
          </p:nvGraphicFramePr>
          <p:xfrm>
            <a:off x="4411663" y="1200150"/>
            <a:ext cx="4643437" cy="556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282" name="Bitmap Image" r:id="rId3" imgW="5361905" imgH="5877745" progId="Paint.Picture">
                    <p:embed/>
                  </p:oleObj>
                </mc:Choice>
                <mc:Fallback>
                  <p:oleObj name="Bitmap Image" r:id="rId3" imgW="5361905" imgH="5877745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1663" y="1200150"/>
                          <a:ext cx="4643437" cy="556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31" name="Straight Connector 7"/>
            <p:cNvCxnSpPr>
              <a:cxnSpLocks noChangeShapeType="1"/>
            </p:cNvCxnSpPr>
            <p:nvPr/>
          </p:nvCxnSpPr>
          <p:spPr bwMode="auto">
            <a:xfrm>
              <a:off x="7188646" y="2275666"/>
              <a:ext cx="498529" cy="0"/>
            </a:xfrm>
            <a:prstGeom prst="line">
              <a:avLst/>
            </a:prstGeom>
            <a:noFill/>
            <a:ln w="25400" algn="ctr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6C7D8-04D6-40EA-A52C-B7A204BB65F7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7788" y="4164013"/>
            <a:ext cx="4267200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1775" indent="-169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70000"/>
            </a:pPr>
            <a:r>
              <a:rPr lang="en-US" altLang="en-US" sz="2600" b="1" i="1" dirty="0">
                <a:solidFill>
                  <a:schemeClr val="bg1"/>
                </a:solidFill>
                <a:ea typeface="Mural Script"/>
                <a:cs typeface="Mural Script"/>
              </a:rPr>
              <a:t>	</a:t>
            </a:r>
            <a:r>
              <a:rPr lang="en-US" altLang="en-US" sz="2400" b="1" i="1" dirty="0">
                <a:solidFill>
                  <a:schemeClr val="bg1"/>
                </a:solidFill>
                <a:ea typeface="Mural Script"/>
                <a:cs typeface="Mural Script"/>
              </a:rPr>
              <a:t>“</a:t>
            </a:r>
            <a:r>
              <a:rPr lang="pt-BR" altLang="en-US" sz="2400" b="1" i="1" dirty="0">
                <a:solidFill>
                  <a:schemeClr val="bg1"/>
                </a:solidFill>
                <a:ea typeface="Mural Script"/>
                <a:cs typeface="Mural Script"/>
              </a:rPr>
              <a:t>E viveu Sete </a:t>
            </a:r>
            <a:r>
              <a:rPr lang="pt-BR" altLang="en-US" sz="2400" b="1" i="1" u="sng" dirty="0">
                <a:solidFill>
                  <a:schemeClr val="bg1"/>
                </a:solidFill>
                <a:ea typeface="Mural Script"/>
                <a:cs typeface="Mural Script"/>
              </a:rPr>
              <a:t>cento e cinco anos</a:t>
            </a:r>
            <a:r>
              <a:rPr lang="pt-BR" altLang="en-US" sz="2400" b="1" i="1" dirty="0">
                <a:solidFill>
                  <a:schemeClr val="bg1"/>
                </a:solidFill>
                <a:ea typeface="Mural Script"/>
                <a:cs typeface="Mural Script"/>
              </a:rPr>
              <a:t>, e gerou a Enos.”</a:t>
            </a:r>
            <a:r>
              <a:rPr lang="pt-BR" altLang="en-US" sz="2400" b="1" noProof="1">
                <a:solidFill>
                  <a:schemeClr val="bg1"/>
                </a:solidFill>
              </a:rPr>
              <a:t>  </a:t>
            </a:r>
            <a:endParaRPr lang="en-US" altLang="en-US" sz="2400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300" b="1" dirty="0">
                <a:solidFill>
                  <a:schemeClr val="bg1"/>
                </a:solidFill>
              </a:rPr>
              <a:t>Genesis 5:6</a:t>
            </a:r>
          </a:p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300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70000"/>
            </a:pPr>
            <a:r>
              <a:rPr lang="pt-BR" altLang="en-US" sz="2300" b="1" dirty="0">
                <a:solidFill>
                  <a:schemeClr val="bg1"/>
                </a:solidFill>
              </a:rPr>
              <a:t/>
            </a:r>
            <a:br>
              <a:rPr lang="pt-BR" altLang="en-US" sz="2300" b="1" dirty="0">
                <a:solidFill>
                  <a:schemeClr val="bg1"/>
                </a:solidFill>
              </a:rPr>
            </a:br>
            <a:endParaRPr lang="en-US" altLang="en-US" sz="2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4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274638"/>
            <a:ext cx="8077200" cy="1554162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40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 Idade das Rochas Está Determinada Principalmente por Dois Processos:</a:t>
            </a:r>
          </a:p>
        </p:txBody>
      </p:sp>
      <p:pic>
        <p:nvPicPr>
          <p:cNvPr id="244739" name="Picture 4" descr="DinoBon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DFC"/>
              </a:clrFrom>
              <a:clrTo>
                <a:srgbClr val="FEF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43200"/>
            <a:ext cx="36576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85800" y="2133600"/>
            <a:ext cx="82296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Uma análise dos fósseis nas rochas.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73100" y="4216400"/>
            <a:ext cx="82296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Vamos estudar o registro dos fosseis primeiramente, nas próximas </a:t>
            </a:r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partes 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estudaremos métodos radiométricos.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60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47811" name="Picture 6" descr="Imagem3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301625"/>
            <a:ext cx="4068762" cy="3025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812" name="Picture 7" descr="usa_m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87338"/>
            <a:ext cx="4540250" cy="304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813" name="Picture 8" descr="SDSM&amp;T_Muse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340100"/>
            <a:ext cx="4052888" cy="3240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814" name="Line 9"/>
          <p:cNvSpPr>
            <a:spLocks noChangeShapeType="1"/>
          </p:cNvSpPr>
          <p:nvPr/>
        </p:nvSpPr>
        <p:spPr bwMode="auto">
          <a:xfrm flipH="1" flipV="1">
            <a:off x="2082800" y="1143000"/>
            <a:ext cx="41402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69994" name="Text Box 10"/>
          <p:cNvSpPr txBox="1">
            <a:spLocks noChangeArrowheads="1"/>
          </p:cNvSpPr>
          <p:nvPr/>
        </p:nvSpPr>
        <p:spPr bwMode="auto">
          <a:xfrm>
            <a:off x="4800600" y="4191000"/>
            <a:ext cx="36703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School of Mines Museum, Rapid City, S.D.</a:t>
            </a:r>
            <a:endParaRPr lang="pt-BR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5609D-E469-4247-8864-6ADDF5FDF275}" type="slidenum">
              <a:rPr lang="en-US" altLang="en-US" sz="1800" b="1" smtClean="0">
                <a:solidFill>
                  <a:schemeClr val="bg1"/>
                </a:solidFill>
              </a:rPr>
              <a:pPr>
                <a:defRPr/>
              </a:pPr>
              <a:t>61</a:t>
            </a:fld>
            <a:endParaRPr lang="en-US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49859" name="Picture 5" descr="Imagem3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368300" y="5994400"/>
            <a:ext cx="8496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School of Mines Museum, Rapid City, S.D.</a:t>
            </a:r>
            <a:endParaRPr lang="pt-BR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5899" name="Text Box 11"/>
          <p:cNvSpPr txBox="1">
            <a:spLocks noChangeArrowheads="1"/>
          </p:cNvSpPr>
          <p:nvPr/>
        </p:nvSpPr>
        <p:spPr bwMode="auto">
          <a:xfrm>
            <a:off x="95250" y="5073650"/>
            <a:ext cx="4781550" cy="6413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pt-BR" altLang="en-US" sz="3600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100 milhões de anos.</a:t>
            </a:r>
            <a:endParaRPr lang="pt-BR" altLang="en-US" sz="3600" dirty="0">
              <a:solidFill>
                <a:srgbClr val="FFFFFF"/>
              </a:solidFill>
              <a:latin typeface="GoudySans Md BT"/>
              <a:cs typeface="Times New Roman" panose="02020603050405020304" pitchFamily="18" charset="0"/>
            </a:endParaRPr>
          </a:p>
        </p:txBody>
      </p:sp>
      <p:sp>
        <p:nvSpPr>
          <p:cNvPr id="165900" name="Line 12"/>
          <p:cNvSpPr>
            <a:spLocks noChangeShapeType="1"/>
          </p:cNvSpPr>
          <p:nvPr/>
        </p:nvSpPr>
        <p:spPr bwMode="auto">
          <a:xfrm flipV="1">
            <a:off x="1143000" y="3505200"/>
            <a:ext cx="609600" cy="1600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65901" name="Oval 13"/>
          <p:cNvSpPr>
            <a:spLocks noChangeArrowheads="1"/>
          </p:cNvSpPr>
          <p:nvPr/>
        </p:nvSpPr>
        <p:spPr bwMode="auto">
          <a:xfrm>
            <a:off x="5486400" y="609600"/>
            <a:ext cx="1828800" cy="24384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5609D-E469-4247-8864-6ADDF5FDF275}" type="slidenum">
              <a:rPr lang="en-US" altLang="en-US" smtClean="0"/>
              <a:pPr>
                <a:defRPr/>
              </a:pPr>
              <a:t>62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65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9" grpId="0"/>
      <p:bldP spid="165900" grpId="0" animBg="1"/>
      <p:bldP spid="16590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51907" name="Picture 3" descr="Imagem3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Line 5"/>
          <p:cNvSpPr>
            <a:spLocks noChangeShapeType="1"/>
          </p:cNvSpPr>
          <p:nvPr/>
        </p:nvSpPr>
        <p:spPr bwMode="auto">
          <a:xfrm flipH="1">
            <a:off x="2895600" y="2971800"/>
            <a:ext cx="2362200" cy="1066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3625850" y="2260600"/>
            <a:ext cx="4527550" cy="6413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pt-BR" altLang="en-US" sz="3600" dirty="0" smtClean="0">
                <a:solidFill>
                  <a:srgbClr val="FFFFFF"/>
                </a:solidFill>
                <a:latin typeface="GoudySans Md BT"/>
                <a:cs typeface="Times New Roman" panose="02020603050405020304" pitchFamily="18" charset="0"/>
              </a:rPr>
              <a:t>70 milhões de anos.</a:t>
            </a:r>
            <a:endParaRPr lang="pt-BR" altLang="en-US" sz="3600" dirty="0">
              <a:solidFill>
                <a:srgbClr val="FFFFFF"/>
              </a:solidFill>
              <a:latin typeface="GoudySans Md BT"/>
              <a:cs typeface="Times New Roman" panose="02020603050405020304" pitchFamily="18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5609D-E469-4247-8864-6ADDF5FDF275}" type="slidenum">
              <a:rPr lang="en-US" altLang="en-US" smtClean="0"/>
              <a:pPr>
                <a:defRPr/>
              </a:pPr>
              <a:t>63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3" grpId="0" animBg="1"/>
      <p:bldP spid="1710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53956" name="Picture 4" descr="Circu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1562100" y="1282700"/>
            <a:ext cx="55753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Lá você falou que a rocha deu a idade para o fóssil.</a:t>
            </a:r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850900" y="4318000"/>
            <a:ext cx="55118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Agora está                 dizendo que o fóssil       deu a idade para a rocha.</a:t>
            </a:r>
          </a:p>
        </p:txBody>
      </p:sp>
      <p:sp>
        <p:nvSpPr>
          <p:cNvPr id="164871" name="Text Box 7"/>
          <p:cNvSpPr txBox="1">
            <a:spLocks noChangeArrowheads="1"/>
          </p:cNvSpPr>
          <p:nvPr/>
        </p:nvSpPr>
        <p:spPr bwMode="auto">
          <a:xfrm>
            <a:off x="215900" y="2514600"/>
            <a:ext cx="33782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Isso não é raciocínio circular?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5609D-E469-4247-8864-6ADDF5FDF275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0" grpId="0"/>
      <p:bldP spid="16487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56003" name="Picture 4" descr="1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92350" y="3795713"/>
            <a:ext cx="3205163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/>
              <a:t>“</a:t>
            </a:r>
            <a:r>
              <a:rPr lang="pt-BR" altLang="en-US" sz="3600" dirty="0"/>
              <a:t>Eu nunca pensei nisso, mas você tem razão.”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3600" dirty="0"/>
              <a:t> </a:t>
            </a:r>
            <a:endParaRPr lang="en-US" altLang="pt-BR" sz="36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5609D-E469-4247-8864-6ADDF5FDF275}" type="slidenum">
              <a:rPr lang="en-US" altLang="en-US" smtClean="0"/>
              <a:pPr>
                <a:defRPr/>
              </a:pPr>
              <a:t>65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44500" y="160338"/>
            <a:ext cx="8229600" cy="9652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5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Raciocínio Circular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66</a:t>
            </a:fld>
            <a:endParaRPr lang="en-US" altLang="en-US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083322" y="4373562"/>
            <a:ext cx="5270795" cy="396875"/>
          </a:xfrm>
          <a:prstGeom prst="rect">
            <a:avLst/>
          </a:prstGeom>
          <a:solidFill>
            <a:srgbClr val="1138DF"/>
          </a:solidFill>
          <a:ln w="25400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GoudySans Md BT" pitchFamily="34" charset="0"/>
                <a:cs typeface="Times New Roman" pitchFamily="18" charset="0"/>
              </a:rPr>
              <a:t>Glencoe </a:t>
            </a:r>
            <a:r>
              <a:rPr lang="en-US" sz="2000" i="1" dirty="0">
                <a:solidFill>
                  <a:schemeClr val="bg1"/>
                </a:solidFill>
                <a:latin typeface="GoudySans Md BT" pitchFamily="34" charset="0"/>
                <a:cs typeface="Times New Roman" pitchFamily="18" charset="0"/>
              </a:rPr>
              <a:t>Earth Science </a:t>
            </a:r>
            <a:r>
              <a:rPr lang="en-US" sz="2000" dirty="0">
                <a:solidFill>
                  <a:schemeClr val="bg1"/>
                </a:solidFill>
                <a:latin typeface="GoudySans Md BT" pitchFamily="34" charset="0"/>
                <a:cs typeface="Times New Roman" pitchFamily="18" charset="0"/>
              </a:rPr>
              <a:t>1999, p. 325</a:t>
            </a:r>
          </a:p>
        </p:txBody>
      </p:sp>
      <p:pic>
        <p:nvPicPr>
          <p:cNvPr id="14" name="Picture 3" descr="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4229100"/>
            <a:ext cx="1973262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1463675"/>
            <a:ext cx="1973262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01626" y="1325275"/>
            <a:ext cx="683418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“Cientistas usam os </a:t>
            </a:r>
            <a:r>
              <a:rPr lang="pt-BR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fósseis </a:t>
            </a:r>
            <a:r>
              <a:rPr lang="pt-B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índice para determinar a idade das camadas de rochas</a:t>
            </a: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 </a:t>
            </a:r>
            <a:r>
              <a:rPr lang="pt-BR" sz="3200" dirty="0">
                <a:solidFill>
                  <a:srgbClr val="E3E34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Achando certos fósseis indica a idade da rocha em que são encontrados</a:t>
            </a: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endParaRPr lang="pt-BR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01626" y="4770437"/>
            <a:ext cx="64119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FFFF00"/>
                </a:solidFill>
              </a:rPr>
              <a:t>A idade das </a:t>
            </a:r>
            <a:r>
              <a:rPr lang="pt-BR" sz="3200" u="sng" dirty="0">
                <a:solidFill>
                  <a:srgbClr val="FFFF00"/>
                </a:solidFill>
              </a:rPr>
              <a:t>camadas</a:t>
            </a:r>
            <a:r>
              <a:rPr lang="pt-BR" sz="3200" dirty="0">
                <a:solidFill>
                  <a:srgbClr val="FFFF00"/>
                </a:solidFill>
              </a:rPr>
              <a:t> determina a idade dos fósseis encontrados nelas.</a:t>
            </a:r>
            <a:endParaRPr lang="pt-BR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991098" y="6324600"/>
            <a:ext cx="5270795" cy="396875"/>
          </a:xfrm>
          <a:prstGeom prst="rect">
            <a:avLst/>
          </a:prstGeom>
          <a:solidFill>
            <a:srgbClr val="1138DF"/>
          </a:solidFill>
          <a:ln w="25400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GoudySans Md BT" pitchFamily="34" charset="0"/>
                <a:cs typeface="Times New Roman" pitchFamily="18" charset="0"/>
              </a:rPr>
              <a:t>Glencoe </a:t>
            </a:r>
            <a:r>
              <a:rPr lang="en-US" sz="2000" i="1" dirty="0">
                <a:solidFill>
                  <a:schemeClr val="bg1"/>
                </a:solidFill>
                <a:latin typeface="GoudySans Md BT" pitchFamily="34" charset="0"/>
                <a:cs typeface="Times New Roman" pitchFamily="18" charset="0"/>
              </a:rPr>
              <a:t>Earth Science </a:t>
            </a:r>
            <a:r>
              <a:rPr lang="en-US" sz="2000" dirty="0">
                <a:solidFill>
                  <a:schemeClr val="bg1"/>
                </a:solidFill>
                <a:latin typeface="GoudySans Md BT" pitchFamily="34" charset="0"/>
                <a:cs typeface="Times New Roman" pitchFamily="18" charset="0"/>
              </a:rPr>
              <a:t>1999, p. 358</a:t>
            </a:r>
          </a:p>
        </p:txBody>
      </p:sp>
    </p:spTree>
    <p:extLst>
      <p:ext uri="{BB962C8B-B14F-4D97-AF65-F5344CB8AC3E}">
        <p14:creationId xmlns:p14="http://schemas.microsoft.com/office/powerpoint/2010/main" val="27288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3" descr="1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5" name="Rectangle 13"/>
          <p:cNvSpPr>
            <a:spLocks noChangeArrowheads="1"/>
          </p:cNvSpPr>
          <p:nvPr/>
        </p:nvSpPr>
        <p:spPr bwMode="auto">
          <a:xfrm>
            <a:off x="0" y="2200275"/>
            <a:ext cx="9144000" cy="4657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565254" name="Text Box 6"/>
          <p:cNvSpPr txBox="1">
            <a:spLocks noChangeArrowheads="1"/>
          </p:cNvSpPr>
          <p:nvPr/>
        </p:nvSpPr>
        <p:spPr bwMode="auto">
          <a:xfrm>
            <a:off x="349250" y="2425700"/>
            <a:ext cx="85486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32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“...</a:t>
            </a:r>
            <a:r>
              <a:rPr lang="pt-BR" sz="3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as camadas de rochas podem ser datadas pelo tipo de fóssil que tem</a:t>
            </a:r>
            <a:r>
              <a:rPr lang="pt-BR" sz="32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.” </a:t>
            </a:r>
            <a:endParaRPr lang="pt-BR" sz="32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65255" name="Text Box 7"/>
          <p:cNvSpPr txBox="1">
            <a:spLocks noChangeArrowheads="1"/>
          </p:cNvSpPr>
          <p:nvPr/>
        </p:nvSpPr>
        <p:spPr bwMode="auto">
          <a:xfrm>
            <a:off x="882650" y="4273550"/>
            <a:ext cx="57372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Fóssil dá data para rocha.</a:t>
            </a:r>
          </a:p>
        </p:txBody>
      </p:sp>
      <p:pic>
        <p:nvPicPr>
          <p:cNvPr id="264198" name="Picture 2" descr="http://ecx.images-amazon.com/images/I/41BPBR9FE0L._SL5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4446588"/>
            <a:ext cx="203200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199" name="Picture 2" descr="http://ecx.images-amazon.com/images/I/41BPBR9FE0L._SL5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4421188"/>
            <a:ext cx="209232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251383" y="6089462"/>
            <a:ext cx="5270795" cy="400110"/>
          </a:xfrm>
          <a:prstGeom prst="rect">
            <a:avLst/>
          </a:prstGeom>
          <a:solidFill>
            <a:srgbClr val="FF9900"/>
          </a:solidFill>
          <a:ln w="254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GoudySans Md BT" pitchFamily="34" charset="0"/>
                <a:cs typeface="Times New Roman" pitchFamily="18" charset="0"/>
              </a:rPr>
              <a:t>Glencoe </a:t>
            </a:r>
            <a:r>
              <a:rPr lang="en-US" sz="2000" i="1" dirty="0">
                <a:solidFill>
                  <a:schemeClr val="bg1"/>
                </a:solidFill>
                <a:latin typeface="GoudySans Md BT" pitchFamily="34" charset="0"/>
                <a:cs typeface="Times New Roman" pitchFamily="18" charset="0"/>
              </a:rPr>
              <a:t>Biology </a:t>
            </a:r>
            <a:r>
              <a:rPr lang="en-US" sz="2000" dirty="0">
                <a:solidFill>
                  <a:schemeClr val="bg1"/>
                </a:solidFill>
                <a:latin typeface="GoudySans Md BT" pitchFamily="34" charset="0"/>
                <a:cs typeface="Times New Roman" pitchFamily="18" charset="0"/>
              </a:rPr>
              <a:t>1994, p. 306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CCC40E-4B81-4C04-966C-E752AD8A5B99}" type="slidenum">
              <a:rPr lang="en-US" altLang="en-US" smtClean="0"/>
              <a:pPr>
                <a:defRPr/>
              </a:pPr>
              <a:t>67</a:t>
            </a:fld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5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54" grpId="0"/>
      <p:bldP spid="56525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3" descr="1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5988"/>
            <a:ext cx="9144000" cy="686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19" name="Rectangle 13"/>
          <p:cNvSpPr>
            <a:spLocks noChangeArrowheads="1"/>
          </p:cNvSpPr>
          <p:nvPr/>
        </p:nvSpPr>
        <p:spPr bwMode="auto">
          <a:xfrm>
            <a:off x="0" y="3254375"/>
            <a:ext cx="9144000" cy="36036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271463" y="3324225"/>
            <a:ext cx="85788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Cientistas determinaram os tempos relativos...da locação dos seus fósseis nas camadas de rochas sedimentarias.</a:t>
            </a:r>
          </a:p>
        </p:txBody>
      </p:sp>
      <p:sp>
        <p:nvSpPr>
          <p:cNvPr id="565259" name="Text Box 11"/>
          <p:cNvSpPr txBox="1">
            <a:spLocks noChangeArrowheads="1"/>
          </p:cNvSpPr>
          <p:nvPr/>
        </p:nvSpPr>
        <p:spPr bwMode="auto">
          <a:xfrm>
            <a:off x="852488" y="5172075"/>
            <a:ext cx="561181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Rocha dá data para fóssil.</a:t>
            </a:r>
          </a:p>
        </p:txBody>
      </p:sp>
      <p:pic>
        <p:nvPicPr>
          <p:cNvPr id="265222" name="Picture 2" descr="http://ecx.images-amazon.com/images/I/41BPBR9FE0L._SL5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4446588"/>
            <a:ext cx="203200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251383" y="6089462"/>
            <a:ext cx="5270795" cy="400110"/>
          </a:xfrm>
          <a:prstGeom prst="rect">
            <a:avLst/>
          </a:prstGeom>
          <a:solidFill>
            <a:srgbClr val="FF9900"/>
          </a:solidFill>
          <a:ln w="254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GoudySans Md BT" pitchFamily="34" charset="0"/>
                <a:cs typeface="Times New Roman" pitchFamily="18" charset="0"/>
              </a:rPr>
              <a:t>Glencoe </a:t>
            </a:r>
            <a:r>
              <a:rPr lang="en-US" sz="2000" i="1" dirty="0">
                <a:solidFill>
                  <a:schemeClr val="bg1"/>
                </a:solidFill>
                <a:latin typeface="GoudySans Md BT" pitchFamily="34" charset="0"/>
                <a:cs typeface="Times New Roman" pitchFamily="18" charset="0"/>
              </a:rPr>
              <a:t>Biology </a:t>
            </a:r>
            <a:r>
              <a:rPr lang="en-US" sz="2000" dirty="0">
                <a:solidFill>
                  <a:schemeClr val="bg1"/>
                </a:solidFill>
                <a:latin typeface="GoudySans Md BT" pitchFamily="34" charset="0"/>
                <a:cs typeface="Times New Roman" pitchFamily="18" charset="0"/>
              </a:rPr>
              <a:t>1994, p. 307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CCC40E-4B81-4C04-966C-E752AD8A5B99}" type="slidenum">
              <a:rPr lang="en-US" altLang="en-US" smtClean="0"/>
              <a:pPr>
                <a:defRPr/>
              </a:pPr>
              <a:t>68</a:t>
            </a:fld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5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5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57" grpId="0"/>
      <p:bldP spid="56525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44500" y="160338"/>
            <a:ext cx="8229600" cy="9652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5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Raciocínio Circular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4000" y="1083310"/>
            <a:ext cx="8610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fóssil dá idade para </a:t>
            </a: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rocha, </a:t>
            </a: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 </a:t>
            </a: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rocha </a:t>
            </a: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dá idade </a:t>
            </a: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 o fóssil. </a:t>
            </a: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Cada um se apoia no outro, sem qualquer verificação independente.  Isso é raciocínio circular.  Ela não garante que uma ideia está errada, mas não PROVA nada.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5236" name="Oval 5"/>
          <p:cNvSpPr>
            <a:spLocks noChangeArrowheads="1"/>
          </p:cNvSpPr>
          <p:nvPr/>
        </p:nvSpPr>
        <p:spPr bwMode="auto">
          <a:xfrm>
            <a:off x="1511300" y="3949700"/>
            <a:ext cx="5689600" cy="2362200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95237" name="Picture 6" descr="Rock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5886450"/>
            <a:ext cx="93027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7" descr="Rock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3543300"/>
            <a:ext cx="9080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Text Box 8"/>
          <p:cNvSpPr txBox="1">
            <a:spLocks noChangeArrowheads="1"/>
          </p:cNvSpPr>
          <p:nvPr/>
        </p:nvSpPr>
        <p:spPr bwMode="auto">
          <a:xfrm>
            <a:off x="3175000" y="4216400"/>
            <a:ext cx="2184400" cy="376238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b="0" dirty="0">
                <a:solidFill>
                  <a:schemeClr val="tx1"/>
                </a:solidFill>
              </a:rPr>
              <a:t>Esta rocha é velha.</a:t>
            </a:r>
          </a:p>
        </p:txBody>
      </p:sp>
      <p:sp>
        <p:nvSpPr>
          <p:cNvPr id="95240" name="Text Box 11"/>
          <p:cNvSpPr txBox="1">
            <a:spLocks noChangeArrowheads="1"/>
          </p:cNvSpPr>
          <p:nvPr/>
        </p:nvSpPr>
        <p:spPr bwMode="auto">
          <a:xfrm>
            <a:off x="6680200" y="4889500"/>
            <a:ext cx="1104900" cy="376238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b="0" dirty="0">
                <a:solidFill>
                  <a:schemeClr val="tx1"/>
                </a:solidFill>
              </a:rPr>
              <a:t>Porque!</a:t>
            </a:r>
          </a:p>
        </p:txBody>
      </p:sp>
      <p:sp>
        <p:nvSpPr>
          <p:cNvPr id="95241" name="Text Box 12"/>
          <p:cNvSpPr txBox="1">
            <a:spLocks noChangeArrowheads="1"/>
          </p:cNvSpPr>
          <p:nvPr/>
        </p:nvSpPr>
        <p:spPr bwMode="auto">
          <a:xfrm>
            <a:off x="3149600" y="5575300"/>
            <a:ext cx="2184400" cy="376238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b="0" dirty="0">
                <a:solidFill>
                  <a:schemeClr val="tx1"/>
                </a:solidFill>
              </a:rPr>
              <a:t>Este fóssil é velho.</a:t>
            </a:r>
          </a:p>
        </p:txBody>
      </p:sp>
      <p:sp>
        <p:nvSpPr>
          <p:cNvPr id="95242" name="Text Box 13"/>
          <p:cNvSpPr txBox="1">
            <a:spLocks noChangeArrowheads="1"/>
          </p:cNvSpPr>
          <p:nvPr/>
        </p:nvSpPr>
        <p:spPr bwMode="auto">
          <a:xfrm>
            <a:off x="990600" y="4864100"/>
            <a:ext cx="1104900" cy="376238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b="0" dirty="0">
                <a:solidFill>
                  <a:schemeClr val="tx1"/>
                </a:solidFill>
              </a:rPr>
              <a:t>Porque!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69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hold"/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hold"/>
                                        <p:tgtEl>
                                          <p:spTgt spid="95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hold"/>
                                        <p:tgtEl>
                                          <p:spTgt spid="95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hold"/>
                                        <p:tgtEl>
                                          <p:spTgt spid="95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 animBg="1"/>
      <p:bldP spid="95239" grpId="0" animBg="1"/>
      <p:bldP spid="95239" grpId="1" animBg="1"/>
      <p:bldP spid="95239" grpId="2" animBg="1"/>
      <p:bldP spid="95240" grpId="0" animBg="1"/>
      <p:bldP spid="95240" grpId="1" animBg="1"/>
      <p:bldP spid="95241" grpId="0" animBg="1"/>
      <p:bldP spid="95241" grpId="1" animBg="1"/>
      <p:bldP spid="95242" grpId="0" animBg="1"/>
      <p:bldP spid="9524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22238" y="-19050"/>
            <a:ext cx="8950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pt-BR" altLang="en-US" sz="5400" dirty="0">
                <a:solidFill>
                  <a:srgbClr val="FFCC00"/>
                </a:solidFill>
                <a:latin typeface="Arial Black" pitchFamily="34" charset="0"/>
              </a:rPr>
              <a:t>O Que A Bíblia Afirma?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4411663" y="1200150"/>
          <a:ext cx="4643437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06" name="Bitmap Image" r:id="rId3" imgW="5361905" imgH="5877745" progId="Paint.Picture">
                  <p:embed/>
                </p:oleObj>
              </mc:Choice>
              <mc:Fallback>
                <p:oleObj name="Bitmap Image" r:id="rId3" imgW="5361905" imgH="587774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663" y="1200150"/>
                        <a:ext cx="4643437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81782" y="1200150"/>
            <a:ext cx="3595687" cy="2308225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marL="231775" indent="-169863" algn="ctr" eaLnBrk="1" hangingPunct="1"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70000"/>
              <a:defRPr/>
            </a:pPr>
            <a:r>
              <a:rPr lang="pt-BR" sz="2400" b="1" dirty="0">
                <a:solidFill>
                  <a:schemeClr val="bg1"/>
                </a:solidFill>
              </a:rPr>
              <a:t> “E viveu Enos </a:t>
            </a:r>
            <a:r>
              <a:rPr lang="pt-BR" sz="2400" b="1" u="sng" dirty="0">
                <a:solidFill>
                  <a:schemeClr val="bg1"/>
                </a:solidFill>
              </a:rPr>
              <a:t>noventa anos</a:t>
            </a:r>
            <a:r>
              <a:rPr lang="pt-BR" sz="2400" b="1" dirty="0">
                <a:solidFill>
                  <a:schemeClr val="bg1"/>
                </a:solidFill>
              </a:rPr>
              <a:t>, e gerou a Cainã.”</a:t>
            </a:r>
          </a:p>
          <a:p>
            <a:pPr marL="231775" indent="-169863" algn="ctr" eaLnBrk="1" hangingPunct="1"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70000"/>
              <a:defRPr/>
            </a:pPr>
            <a:r>
              <a:rPr lang="en-US" sz="2400" b="1" dirty="0">
                <a:solidFill>
                  <a:schemeClr val="bg1"/>
                </a:solidFill>
              </a:rPr>
              <a:t>Genesis 5:9</a:t>
            </a:r>
          </a:p>
          <a:p>
            <a:pPr eaLnBrk="1" hangingPunct="1">
              <a:defRPr/>
            </a:pP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6C7D8-04D6-40EA-A52C-B7A204BB65F7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9" name="TextBox 12"/>
          <p:cNvSpPr txBox="1"/>
          <p:nvPr/>
        </p:nvSpPr>
        <p:spPr>
          <a:xfrm>
            <a:off x="388462" y="3752850"/>
            <a:ext cx="3595687" cy="275152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marL="231775" indent="-169863" algn="ctr" eaLnBrk="1" hangingPunct="1"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70000"/>
              <a:defRPr/>
            </a:pP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smtClean="0">
                <a:solidFill>
                  <a:schemeClr val="bg1"/>
                </a:solidFill>
              </a:rPr>
              <a:t>Assim, somando os anos, temos 325 anos até o nascimento de </a:t>
            </a:r>
            <a:r>
              <a:rPr lang="pt-BR" sz="2400" b="1" dirty="0">
                <a:solidFill>
                  <a:schemeClr val="bg1"/>
                </a:solidFill>
              </a:rPr>
              <a:t>Cainã</a:t>
            </a:r>
            <a:r>
              <a:rPr lang="pt-BR" sz="2400" b="1" dirty="0" smtClean="0">
                <a:solidFill>
                  <a:schemeClr val="bg1"/>
                </a:solidFill>
              </a:rPr>
              <a:t>.</a:t>
            </a:r>
            <a:endParaRPr lang="pt-BR" sz="2400" b="1" dirty="0">
              <a:solidFill>
                <a:schemeClr val="bg1"/>
              </a:solidFill>
            </a:endParaRPr>
          </a:p>
          <a:p>
            <a:pPr marL="231775" indent="-169863" algn="ctr" eaLnBrk="1" hangingPunct="1"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70000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5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Raciocínio Circular</a:t>
            </a:r>
          </a:p>
        </p:txBody>
      </p:sp>
      <p:graphicFrame>
        <p:nvGraphicFramePr>
          <p:cNvPr id="266243" name="Object 4"/>
          <p:cNvGraphicFramePr>
            <a:graphicFrameLocks noChangeAspect="1"/>
          </p:cNvGraphicFramePr>
          <p:nvPr/>
        </p:nvGraphicFramePr>
        <p:xfrm>
          <a:off x="322263" y="1701800"/>
          <a:ext cx="2522537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2" name="Drawing" r:id="rId4" imgW="1895475" imgH="3600450" progId="WPDraw30.Drawing">
                  <p:embed/>
                </p:oleObj>
              </mc:Choice>
              <mc:Fallback>
                <p:oleObj name="Drawing" r:id="rId4" imgW="1895475" imgH="3600450" progId="WPDraw30.Drawing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3" y="1701800"/>
                        <a:ext cx="2522537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895600" y="990600"/>
            <a:ext cx="3429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idade do FÓSSIL</a:t>
            </a:r>
          </a:p>
          <a:p>
            <a:pPr algn="ctr" eaLnBrk="1" hangingPunct="1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é determinada pela</a:t>
            </a:r>
          </a:p>
          <a:p>
            <a:pPr algn="ctr" eaLnBrk="1" hangingPunct="1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rocha onde se encontra.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743200" y="5410200"/>
            <a:ext cx="3505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idade da ROCHA</a:t>
            </a:r>
          </a:p>
          <a:p>
            <a:pPr algn="ctr" eaLnBrk="1" hangingPunct="1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é determinada pelo</a:t>
            </a:r>
          </a:p>
          <a:p>
            <a:pPr algn="ctr" eaLnBrk="1" hangingPunct="1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fóssil que tem.</a:t>
            </a:r>
          </a:p>
        </p:txBody>
      </p:sp>
      <p:graphicFrame>
        <p:nvGraphicFramePr>
          <p:cNvPr id="266246" name="Object 7"/>
          <p:cNvGraphicFramePr>
            <a:graphicFrameLocks noChangeAspect="1"/>
          </p:cNvGraphicFramePr>
          <p:nvPr/>
        </p:nvGraphicFramePr>
        <p:xfrm>
          <a:off x="6445250" y="1295400"/>
          <a:ext cx="249555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3" name="Drawing" r:id="rId6" imgW="1895475" imgH="3638550" progId="WPDraw30.Drawing">
                  <p:embed/>
                </p:oleObj>
              </mc:Choice>
              <mc:Fallback>
                <p:oleObj name="Drawing" r:id="rId6" imgW="1895475" imgH="3638550" progId="WPDraw30.Drawing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0" y="1295400"/>
                        <a:ext cx="2495550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360488" y="2676843"/>
            <a:ext cx="67357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pt-BR" altLang="en-US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É uma </a:t>
            </a:r>
            <a:r>
              <a:rPr lang="pt-BR" alt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idade presumida, pressuposta, </a:t>
            </a:r>
            <a:r>
              <a:rPr lang="pt-BR" altLang="en-US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filosófica. </a:t>
            </a:r>
            <a:r>
              <a:rPr lang="pt-BR" alt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Isso NÃO é científica, é puro raciocínio circular! </a:t>
            </a:r>
            <a:endParaRPr lang="pt-BR" altLang="en-US"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70</a:t>
            </a:fld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10"/>
          <p:cNvSpPr>
            <a:spLocks noChangeArrowheads="1"/>
          </p:cNvSpPr>
          <p:nvPr/>
        </p:nvSpPr>
        <p:spPr bwMode="auto">
          <a:xfrm>
            <a:off x="495300" y="1663700"/>
            <a:ext cx="3302000" cy="4978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4000" kern="0" dirty="0">
                <a:solidFill>
                  <a:srgbClr val="FFCC00"/>
                </a:solidFill>
                <a:latin typeface="+mj-lt"/>
                <a:ea typeface="+mj-ea"/>
                <a:cs typeface="+mj-cs"/>
              </a:rPr>
              <a:t>Raciocínio Circular Não Pode Ser Usado Para Provar Evolução</a:t>
            </a:r>
          </a:p>
        </p:txBody>
      </p:sp>
      <p:pic>
        <p:nvPicPr>
          <p:cNvPr id="273412" name="Picture 7" descr="Arrow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1195388"/>
            <a:ext cx="7700962" cy="608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3" name="Picture 11" descr="Colu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403350"/>
            <a:ext cx="340995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Text Box 12"/>
          <p:cNvSpPr txBox="1">
            <a:spLocks noChangeArrowheads="1"/>
          </p:cNvSpPr>
          <p:nvPr/>
        </p:nvSpPr>
        <p:spPr bwMode="auto">
          <a:xfrm>
            <a:off x="4424363" y="4354513"/>
            <a:ext cx="35020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dirty="0"/>
              <a:t>A coluna geológica, onde todos os fósseis estão colocados, então é oferecida como uma “prova” de que a evolução realmente aconteceu.</a:t>
            </a:r>
          </a:p>
        </p:txBody>
      </p:sp>
      <p:sp>
        <p:nvSpPr>
          <p:cNvPr id="110599" name="Text Box 13"/>
          <p:cNvSpPr txBox="1">
            <a:spLocks noChangeArrowheads="1"/>
          </p:cNvSpPr>
          <p:nvPr/>
        </p:nvSpPr>
        <p:spPr bwMode="auto">
          <a:xfrm>
            <a:off x="4402138" y="2144713"/>
            <a:ext cx="33591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800" dirty="0"/>
              <a:t>A formação da coluna geológica foi baseada sobre a base da evolução: os fosseis simples devem ser antigos, enquanto fosseis complexos devem ser mais recentes.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045B8-3FDF-4C2B-95E0-596D65217E58}" type="slidenum">
              <a:rPr lang="en-US" altLang="en-US" smtClean="0"/>
              <a:pPr>
                <a:defRPr/>
              </a:pPr>
              <a:t>71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0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/>
      <p:bldP spid="11059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5312" name="AutoShape 5142"/>
          <p:cNvCxnSpPr>
            <a:cxnSpLocks noChangeShapeType="1"/>
          </p:cNvCxnSpPr>
          <p:nvPr/>
        </p:nvCxnSpPr>
        <p:spPr bwMode="auto">
          <a:xfrm rot="16200000" flipH="1">
            <a:off x="5524500" y="3905250"/>
            <a:ext cx="800100" cy="2095500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1621" name="AutoShape 5132"/>
          <p:cNvCxnSpPr>
            <a:cxnSpLocks noChangeShapeType="1"/>
          </p:cNvCxnSpPr>
          <p:nvPr/>
        </p:nvCxnSpPr>
        <p:spPr bwMode="auto">
          <a:xfrm rot="5400000">
            <a:off x="2781300" y="3810000"/>
            <a:ext cx="800100" cy="2247900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5460" name="Group 32"/>
          <p:cNvGrpSpPr>
            <a:grpSpLocks/>
          </p:cNvGrpSpPr>
          <p:nvPr/>
        </p:nvGrpSpPr>
        <p:grpSpPr bwMode="auto">
          <a:xfrm>
            <a:off x="3048000" y="3073400"/>
            <a:ext cx="3124200" cy="1600200"/>
            <a:chOff x="1920" y="1936"/>
            <a:chExt cx="1968" cy="1008"/>
          </a:xfrm>
        </p:grpSpPr>
        <p:sp>
          <p:nvSpPr>
            <p:cNvPr id="275476" name="Rectangle 5126"/>
            <p:cNvSpPr>
              <a:spLocks noChangeArrowheads="1"/>
            </p:cNvSpPr>
            <p:nvPr/>
          </p:nvSpPr>
          <p:spPr bwMode="auto">
            <a:xfrm>
              <a:off x="1920" y="1936"/>
              <a:ext cx="1968" cy="100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9933"/>
                </a:buClr>
                <a:buSzPct val="70000"/>
                <a:buFont typeface="Wingdings" panose="05000000000000000000" pitchFamily="2" charset="2"/>
                <a:buChar char="u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9933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 b="0" dirty="0">
                <a:solidFill>
                  <a:srgbClr val="000000"/>
                </a:solidFill>
                <a:latin typeface="Staid Gothic ExtraBold"/>
              </a:endParaRPr>
            </a:p>
          </p:txBody>
        </p:sp>
        <p:pic>
          <p:nvPicPr>
            <p:cNvPr id="275477" name="Picture 5127" descr="Fish coelecant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490"/>
              <a:ext cx="576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5478" name="Picture 5128" descr="she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2442"/>
              <a:ext cx="480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5479" name="Picture 5129" descr="trilobit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298"/>
              <a:ext cx="35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5303" name="Text Box 5130"/>
            <p:cNvSpPr txBox="1">
              <a:spLocks noChangeArrowheads="1"/>
            </p:cNvSpPr>
            <p:nvPr/>
          </p:nvSpPr>
          <p:spPr bwMode="auto">
            <a:xfrm>
              <a:off x="2256" y="1958"/>
              <a:ext cx="1296" cy="51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4800" dirty="0">
                  <a:solidFill>
                    <a:srgbClr val="000000"/>
                  </a:solidFill>
                  <a:latin typeface="+mj-lt"/>
                </a:rPr>
                <a:t>DATA</a:t>
              </a:r>
            </a:p>
          </p:txBody>
        </p:sp>
      </p:grpSp>
      <p:sp>
        <p:nvSpPr>
          <p:cNvPr id="695306" name="Rectangle 5123"/>
          <p:cNvSpPr>
            <a:spLocks noChangeArrowheads="1"/>
          </p:cNvSpPr>
          <p:nvPr/>
        </p:nvSpPr>
        <p:spPr bwMode="auto">
          <a:xfrm>
            <a:off x="4833938" y="5356225"/>
            <a:ext cx="3657600" cy="1371600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0" dirty="0">
              <a:solidFill>
                <a:schemeClr val="tx1"/>
              </a:solidFill>
              <a:latin typeface="Staid Gothic ExtraBold"/>
            </a:endParaRPr>
          </a:p>
        </p:txBody>
      </p:sp>
      <p:sp>
        <p:nvSpPr>
          <p:cNvPr id="695307" name="Text Box 5124"/>
          <p:cNvSpPr txBox="1">
            <a:spLocks noChangeArrowheads="1"/>
          </p:cNvSpPr>
          <p:nvPr/>
        </p:nvSpPr>
        <p:spPr bwMode="auto">
          <a:xfrm>
            <a:off x="4941888" y="5526088"/>
            <a:ext cx="3498850" cy="1066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200" dirty="0">
                <a:solidFill>
                  <a:srgbClr val="000000"/>
                </a:solidFill>
                <a:latin typeface="Staid Gothic ExtraBold" pitchFamily="2" charset="0"/>
              </a:rPr>
              <a:t>Criação,</a:t>
            </a:r>
          </a:p>
          <a:p>
            <a:pPr algn="ctr" eaLnBrk="1" hangingPunct="1">
              <a:defRPr/>
            </a:pPr>
            <a:r>
              <a:rPr lang="pt-BR" sz="3200" dirty="0">
                <a:solidFill>
                  <a:srgbClr val="000000"/>
                </a:solidFill>
                <a:latin typeface="Staid Gothic ExtraBold" pitchFamily="2" charset="0"/>
              </a:rPr>
              <a:t> </a:t>
            </a:r>
            <a:r>
              <a:rPr lang="pt-BR" sz="3200" dirty="0">
                <a:solidFill>
                  <a:srgbClr val="000000"/>
                </a:solidFill>
                <a:latin typeface="+mj-lt"/>
              </a:rPr>
              <a:t>Terra Jovem</a:t>
            </a:r>
          </a:p>
        </p:txBody>
      </p:sp>
      <p:sp>
        <p:nvSpPr>
          <p:cNvPr id="111622" name="Rectangle 5139"/>
          <p:cNvSpPr>
            <a:spLocks noChangeArrowheads="1"/>
          </p:cNvSpPr>
          <p:nvPr/>
        </p:nvSpPr>
        <p:spPr bwMode="auto">
          <a:xfrm>
            <a:off x="533400" y="5373688"/>
            <a:ext cx="3810000" cy="1371600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0" dirty="0">
              <a:solidFill>
                <a:schemeClr val="tx1"/>
              </a:solidFill>
              <a:latin typeface="Staid Gothic ExtraBold"/>
            </a:endParaRPr>
          </a:p>
        </p:txBody>
      </p:sp>
      <p:sp>
        <p:nvSpPr>
          <p:cNvPr id="695311" name="Text Box 5140"/>
          <p:cNvSpPr txBox="1">
            <a:spLocks noChangeArrowheads="1"/>
          </p:cNvSpPr>
          <p:nvPr/>
        </p:nvSpPr>
        <p:spPr bwMode="auto">
          <a:xfrm>
            <a:off x="601663" y="5527675"/>
            <a:ext cx="3644900" cy="10683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200" dirty="0">
                <a:solidFill>
                  <a:srgbClr val="000000"/>
                </a:solidFill>
                <a:latin typeface="Staid Gothic ExtraBold" pitchFamily="2" charset="0"/>
              </a:rPr>
              <a:t>Evolução,</a:t>
            </a:r>
          </a:p>
          <a:p>
            <a:pPr algn="ctr" eaLnBrk="1" hangingPunct="1">
              <a:defRPr/>
            </a:pPr>
            <a:r>
              <a:rPr lang="pt-BR" sz="3200" dirty="0">
                <a:solidFill>
                  <a:srgbClr val="000000"/>
                </a:solidFill>
                <a:latin typeface="+mn-lt"/>
              </a:rPr>
              <a:t> Bilhões de </a:t>
            </a:r>
            <a:r>
              <a:rPr lang="pt-BR" sz="3200" dirty="0">
                <a:solidFill>
                  <a:srgbClr val="000000"/>
                </a:solidFill>
                <a:latin typeface="+mj-lt"/>
              </a:rPr>
              <a:t>Anos</a:t>
            </a:r>
          </a:p>
        </p:txBody>
      </p:sp>
      <p:sp>
        <p:nvSpPr>
          <p:cNvPr id="111625" name="AutoShape 5150"/>
          <p:cNvSpPr>
            <a:spLocks noChangeArrowheads="1"/>
          </p:cNvSpPr>
          <p:nvPr/>
        </p:nvSpPr>
        <p:spPr bwMode="auto">
          <a:xfrm>
            <a:off x="1905000" y="49149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0" dirty="0">
              <a:solidFill>
                <a:schemeClr val="tx1"/>
              </a:solidFill>
              <a:latin typeface="Staid Gothic ExtraBold"/>
            </a:endParaRPr>
          </a:p>
        </p:txBody>
      </p:sp>
      <p:sp>
        <p:nvSpPr>
          <p:cNvPr id="695314" name="AutoShape 5151"/>
          <p:cNvSpPr>
            <a:spLocks noChangeArrowheads="1"/>
          </p:cNvSpPr>
          <p:nvPr/>
        </p:nvSpPr>
        <p:spPr bwMode="auto">
          <a:xfrm>
            <a:off x="6781800" y="49149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0" dirty="0">
              <a:solidFill>
                <a:schemeClr val="tx1"/>
              </a:solidFill>
              <a:latin typeface="Staid Gothic ExtraBold"/>
            </a:endParaRPr>
          </a:p>
        </p:txBody>
      </p:sp>
      <p:sp>
        <p:nvSpPr>
          <p:cNvPr id="111627" name="Line 5156"/>
          <p:cNvSpPr>
            <a:spLocks noChangeShapeType="1"/>
          </p:cNvSpPr>
          <p:nvPr/>
        </p:nvSpPr>
        <p:spPr bwMode="auto">
          <a:xfrm>
            <a:off x="1905000" y="2109788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11628" name="AutoShape 5148"/>
          <p:cNvSpPr>
            <a:spLocks noChangeArrowheads="1"/>
          </p:cNvSpPr>
          <p:nvPr/>
        </p:nvSpPr>
        <p:spPr bwMode="auto">
          <a:xfrm>
            <a:off x="3952875" y="2593975"/>
            <a:ext cx="425450" cy="533400"/>
          </a:xfrm>
          <a:prstGeom prst="downArrow">
            <a:avLst>
              <a:gd name="adj1" fmla="val 50000"/>
              <a:gd name="adj2" fmla="val 31343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0" dirty="0">
              <a:solidFill>
                <a:schemeClr val="tx1"/>
              </a:solidFill>
              <a:latin typeface="Staid Gothic ExtraBold"/>
            </a:endParaRPr>
          </a:p>
        </p:txBody>
      </p:sp>
      <p:sp>
        <p:nvSpPr>
          <p:cNvPr id="695318" name="AutoShape 5149"/>
          <p:cNvSpPr>
            <a:spLocks noChangeArrowheads="1"/>
          </p:cNvSpPr>
          <p:nvPr/>
        </p:nvSpPr>
        <p:spPr bwMode="auto">
          <a:xfrm>
            <a:off x="4633913" y="2579688"/>
            <a:ext cx="425450" cy="533400"/>
          </a:xfrm>
          <a:prstGeom prst="downArrow">
            <a:avLst>
              <a:gd name="adj1" fmla="val 50000"/>
              <a:gd name="adj2" fmla="val 31343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0" dirty="0">
              <a:solidFill>
                <a:schemeClr val="tx1"/>
              </a:solidFill>
              <a:latin typeface="Staid Gothic ExtraBold"/>
            </a:endParaRPr>
          </a:p>
        </p:txBody>
      </p:sp>
      <p:cxnSp>
        <p:nvCxnSpPr>
          <p:cNvPr id="111630" name="AutoShape 5137"/>
          <p:cNvCxnSpPr>
            <a:cxnSpLocks noChangeShapeType="1"/>
          </p:cNvCxnSpPr>
          <p:nvPr/>
        </p:nvCxnSpPr>
        <p:spPr bwMode="auto">
          <a:xfrm rot="16200000" flipH="1">
            <a:off x="2416175" y="1346200"/>
            <a:ext cx="876300" cy="2679700"/>
          </a:xfrm>
          <a:prstGeom prst="bentConnector3">
            <a:avLst>
              <a:gd name="adj1" fmla="val 43477"/>
            </a:avLst>
          </a:prstGeom>
          <a:noFill/>
          <a:ln w="57150">
            <a:solidFill>
              <a:schemeClr val="tx1"/>
            </a:solidFill>
            <a:miter lim="800000"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5321" name="AutoShape 5144"/>
          <p:cNvCxnSpPr>
            <a:cxnSpLocks noChangeShapeType="1"/>
          </p:cNvCxnSpPr>
          <p:nvPr/>
        </p:nvCxnSpPr>
        <p:spPr bwMode="auto">
          <a:xfrm rot="5400000">
            <a:off x="5817394" y="1361281"/>
            <a:ext cx="695325" cy="2722563"/>
          </a:xfrm>
          <a:prstGeom prst="bentConnector3">
            <a:avLst>
              <a:gd name="adj1" fmla="val 34014"/>
            </a:avLst>
          </a:prstGeom>
          <a:noFill/>
          <a:ln w="57150">
            <a:solidFill>
              <a:schemeClr val="tx1"/>
            </a:solidFill>
            <a:miter lim="800000"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95324" name="Rectangle 5134"/>
          <p:cNvSpPr>
            <a:spLocks noChangeArrowheads="1"/>
          </p:cNvSpPr>
          <p:nvPr/>
        </p:nvSpPr>
        <p:spPr bwMode="auto">
          <a:xfrm>
            <a:off x="5427663" y="1350963"/>
            <a:ext cx="3487737" cy="1104900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0" dirty="0">
              <a:solidFill>
                <a:schemeClr val="tx1"/>
              </a:solidFill>
              <a:latin typeface="Staid Gothic ExtraBold"/>
            </a:endParaRPr>
          </a:p>
        </p:txBody>
      </p:sp>
      <p:sp>
        <p:nvSpPr>
          <p:cNvPr id="695325" name="Text Box 5135"/>
          <p:cNvSpPr txBox="1">
            <a:spLocks noChangeArrowheads="1"/>
          </p:cNvSpPr>
          <p:nvPr/>
        </p:nvSpPr>
        <p:spPr bwMode="auto">
          <a:xfrm>
            <a:off x="5505450" y="1355725"/>
            <a:ext cx="3303588" cy="1066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200" dirty="0">
                <a:solidFill>
                  <a:srgbClr val="000000"/>
                </a:solidFill>
                <a:latin typeface="+mn-lt"/>
              </a:rPr>
              <a:t>Fé na      História Bíblica</a:t>
            </a:r>
          </a:p>
        </p:txBody>
      </p:sp>
      <p:sp>
        <p:nvSpPr>
          <p:cNvPr id="111634" name="Rectangle 5136"/>
          <p:cNvSpPr>
            <a:spLocks noChangeArrowheads="1"/>
          </p:cNvSpPr>
          <p:nvPr/>
        </p:nvSpPr>
        <p:spPr bwMode="auto">
          <a:xfrm>
            <a:off x="152400" y="1444625"/>
            <a:ext cx="3233738" cy="990600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9933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dirty="0">
                <a:solidFill>
                  <a:srgbClr val="000000"/>
                </a:solidFill>
              </a:rPr>
              <a:t>Fé em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dirty="0">
                <a:solidFill>
                  <a:srgbClr val="000000"/>
                </a:solidFill>
              </a:rPr>
              <a:t>Evolução</a:t>
            </a:r>
          </a:p>
        </p:txBody>
      </p:sp>
      <p:sp>
        <p:nvSpPr>
          <p:cNvPr id="275475" name="Text Box 31"/>
          <p:cNvSpPr txBox="1">
            <a:spLocks noChangeArrowheads="1"/>
          </p:cNvSpPr>
          <p:nvPr/>
        </p:nvSpPr>
        <p:spPr bwMode="auto">
          <a:xfrm>
            <a:off x="274638" y="100013"/>
            <a:ext cx="8578850" cy="13239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 sz="4000" dirty="0">
                <a:solidFill>
                  <a:srgbClr val="FFCC00"/>
                </a:solidFill>
                <a:latin typeface="Arial Black" panose="020B0A04020102020204" pitchFamily="34" charset="0"/>
              </a:rPr>
              <a:t>Problema de Interpretação, Não </a:t>
            </a:r>
            <a:r>
              <a:rPr lang="pt-BR" altLang="en-US" sz="4000" dirty="0" smtClean="0">
                <a:solidFill>
                  <a:srgbClr val="FFCC00"/>
                </a:solidFill>
                <a:latin typeface="Arial Black" panose="020B0A04020102020204" pitchFamily="34" charset="0"/>
              </a:rPr>
              <a:t>Ciência</a:t>
            </a:r>
            <a:endParaRPr lang="pt-BR" altLang="en-US" sz="4000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8B493-0448-4314-B33B-843F0A0CEB64}" type="slidenum">
              <a:rPr lang="en-US" altLang="en-US" smtClean="0"/>
              <a:pPr>
                <a:defRPr/>
              </a:pPr>
              <a:t>72</a:t>
            </a:fld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9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95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9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95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95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9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9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9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9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306" grpId="0" animBg="1"/>
      <p:bldP spid="695307" grpId="0"/>
      <p:bldP spid="111622" grpId="0" animBg="1"/>
      <p:bldP spid="695311" grpId="0"/>
      <p:bldP spid="111625" grpId="0" animBg="1"/>
      <p:bldP spid="695314" grpId="0" animBg="1"/>
      <p:bldP spid="111627" grpId="0" animBg="1"/>
      <p:bldP spid="111628" grpId="0" animBg="1"/>
      <p:bldP spid="695318" grpId="0" animBg="1"/>
      <p:bldP spid="695324" grpId="0" animBg="1"/>
      <p:bldP spid="695325" grpId="0"/>
      <p:bldP spid="11163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04800" y="2009775"/>
            <a:ext cx="8534400" cy="1871663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9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FIM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8B493-0448-4314-B33B-843F0A0CEB64}" type="slidenum">
              <a:rPr lang="en-US" altLang="en-US" smtClean="0"/>
              <a:pPr>
                <a:defRPr/>
              </a:pPr>
              <a:t>73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 bwMode="auto">
          <a:xfrm>
            <a:off x="122238" y="1123950"/>
            <a:ext cx="8950325" cy="55975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22238" y="-19050"/>
            <a:ext cx="8950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pt-BR" altLang="en-US" sz="5400" dirty="0">
                <a:solidFill>
                  <a:srgbClr val="FFCC00"/>
                </a:solidFill>
                <a:latin typeface="Arial Black" pitchFamily="34" charset="0"/>
              </a:rPr>
              <a:t>O Que A Bíblia Afirma?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6C7D8-04D6-40EA-A52C-B7A204BB65F7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" y="1208086"/>
            <a:ext cx="8865294" cy="531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2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22238" y="-19050"/>
            <a:ext cx="8950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pt-BR" altLang="en-US" sz="5400" dirty="0">
                <a:solidFill>
                  <a:srgbClr val="FFCC00"/>
                </a:solidFill>
                <a:latin typeface="Arial Black" pitchFamily="34" charset="0"/>
              </a:rPr>
              <a:t>O Que A Bíblia Afirma?</a:t>
            </a: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85725" y="1447800"/>
            <a:ext cx="4506913" cy="536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231775" indent="-1698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buClr>
                <a:srgbClr val="FF9933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ea typeface="Mural Script"/>
                <a:cs typeface="Mural Script"/>
              </a:rPr>
              <a:t>  </a:t>
            </a:r>
            <a:r>
              <a:rPr lang="en-US" altLang="en-US" sz="2800" b="1" dirty="0" smtClean="0">
                <a:solidFill>
                  <a:schemeClr val="bg1"/>
                </a:solidFill>
                <a:ea typeface="Mural Script"/>
                <a:cs typeface="Mural Script"/>
              </a:rPr>
              <a:t>“</a:t>
            </a:r>
            <a:r>
              <a:rPr lang="pt-BR" altLang="en-US" b="1" dirty="0" smtClean="0">
                <a:solidFill>
                  <a:schemeClr val="bg1"/>
                </a:solidFill>
              </a:rPr>
              <a:t>Ele [Jesus], porém, respondendo, disse-lhes: Não tendes lido que aquele que os fez </a:t>
            </a:r>
            <a:r>
              <a:rPr lang="pt-BR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princípio </a:t>
            </a:r>
            <a:r>
              <a:rPr lang="pt-BR" altLang="en-US" b="1" dirty="0" smtClean="0">
                <a:solidFill>
                  <a:schemeClr val="bg1"/>
                </a:solidFill>
              </a:rPr>
              <a:t>macho e fêmea os fez”. </a:t>
            </a:r>
            <a:endParaRPr lang="en-US" altLang="en-US" sz="3600" b="1" dirty="0" smtClean="0">
              <a:solidFill>
                <a:schemeClr val="bg1"/>
              </a:solidFill>
            </a:endParaRPr>
          </a:p>
          <a:p>
            <a:pPr algn="r" eaLnBrk="1" hangingPunct="1">
              <a:lnSpc>
                <a:spcPct val="120000"/>
              </a:lnSpc>
              <a:buClr>
                <a:srgbClr val="FF9933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en-US" altLang="en-US" sz="1800" b="1" dirty="0" smtClean="0"/>
              <a:t> </a:t>
            </a:r>
            <a:r>
              <a:rPr lang="pt-BR" altLang="en-US" sz="1800" b="1" dirty="0" smtClean="0"/>
              <a:t>Mateus</a:t>
            </a:r>
            <a:r>
              <a:rPr lang="en-US" altLang="en-US" sz="1800" b="1" dirty="0" smtClean="0"/>
              <a:t> </a:t>
            </a:r>
            <a:r>
              <a:rPr lang="en-US" altLang="en-US" sz="1800" b="1" dirty="0" smtClean="0"/>
              <a:t>19:4</a:t>
            </a:r>
            <a:endParaRPr lang="en-US" altLang="en-US" sz="4000" b="1" dirty="0" smtClean="0"/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4524375" y="1085850"/>
          <a:ext cx="4718050" cy="589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27" name="Desenho" r:id="rId3" imgW="5076825" imgH="6343650" progId="WPDraw30.Drawing">
                  <p:embed/>
                </p:oleObj>
              </mc:Choice>
              <mc:Fallback>
                <p:oleObj name="Desenho" r:id="rId3" imgW="5076825" imgH="6343650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5" y="1085850"/>
                        <a:ext cx="4718050" cy="589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4741863" y="1658938"/>
            <a:ext cx="16383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 sz="1600" dirty="0"/>
              <a:t>Não acredito numa criação de seis dias.</a:t>
            </a:r>
          </a:p>
        </p:txBody>
      </p: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6535738" y="2284413"/>
            <a:ext cx="1841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 sz="1600" dirty="0"/>
              <a:t>Como sabe? Estava lá?</a:t>
            </a: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7335838" y="3011488"/>
            <a:ext cx="11017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 sz="1600" dirty="0"/>
              <a:t>Eu estava!</a:t>
            </a:r>
          </a:p>
        </p:txBody>
      </p:sp>
      <p:sp>
        <p:nvSpPr>
          <p:cNvPr id="3080" name="Text Box 9"/>
          <p:cNvSpPr txBox="1">
            <a:spLocks noChangeArrowheads="1"/>
          </p:cNvSpPr>
          <p:nvPr/>
        </p:nvSpPr>
        <p:spPr bwMode="auto">
          <a:xfrm>
            <a:off x="4897438" y="5888038"/>
            <a:ext cx="403225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 sz="1700" dirty="0"/>
              <a:t>“Porque nele foram criadas todas as coisas que há nos céus e na terra...” Col. 1:16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6C7D8-04D6-40EA-A52C-B7A204BB65F7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31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ovelyLavender">
  <a:themeElements>
    <a:clrScheme name="LovelyLavend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velyLavend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LovelyLaven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velyLavend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velyLavend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velyLavend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velyLavend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velyLavend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velyLavend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velyLavend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velyLavend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velyLavend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velyLavend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velyLavend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LovelyLavender">
  <a:themeElements>
    <a:clrScheme name="LovelyLavend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velyLavend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LovelyLaven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velyLavend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velyLavend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velyLavend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velyLavend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velyLavend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velyLavend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velyLavend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velyLavend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velyLavend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velyLavend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velyLavend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LovelyLavender</Template>
  <TotalTime>59062</TotalTime>
  <Words>3316</Words>
  <Application>Microsoft Office PowerPoint</Application>
  <PresentationFormat>Apresentação na tela (4:3)</PresentationFormat>
  <Paragraphs>483</Paragraphs>
  <Slides>73</Slides>
  <Notes>20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8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73</vt:i4>
      </vt:variant>
    </vt:vector>
  </HeadingPairs>
  <TitlesOfParts>
    <vt:vector size="94" baseType="lpstr">
      <vt:lpstr>Arial</vt:lpstr>
      <vt:lpstr>Arial Black</vt:lpstr>
      <vt:lpstr>DejaVu Sans Condensed</vt:lpstr>
      <vt:lpstr>GoudySans Md BT</vt:lpstr>
      <vt:lpstr>GoudyTwenty</vt:lpstr>
      <vt:lpstr>Impact</vt:lpstr>
      <vt:lpstr>Mural Script</vt:lpstr>
      <vt:lpstr>Staid Gothic ExtraBold</vt:lpstr>
      <vt:lpstr>Times New Roman</vt:lpstr>
      <vt:lpstr>Wingdings</vt:lpstr>
      <vt:lpstr>LovelyLavender</vt:lpstr>
      <vt:lpstr>Default Design</vt:lpstr>
      <vt:lpstr>1_Default Design</vt:lpstr>
      <vt:lpstr>4_Default Design</vt:lpstr>
      <vt:lpstr>5_Default Design</vt:lpstr>
      <vt:lpstr>1_LovelyLavender</vt:lpstr>
      <vt:lpstr>6_Default Design</vt:lpstr>
      <vt:lpstr>7_Default Design</vt:lpstr>
      <vt:lpstr>Bitmap Image</vt:lpstr>
      <vt:lpstr>Desenho</vt:lpstr>
      <vt:lpstr>Drawing</vt:lpstr>
      <vt:lpstr>Apresentação do PowerPoint</vt:lpstr>
      <vt:lpstr>QUEM ESTÁ CERTO?</vt:lpstr>
      <vt:lpstr>Vamos Confiar na Bíblia?</vt:lpstr>
      <vt:lpstr>Como Podemos Saber A Idade da Terra?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Terra Era Considerada Ter Poucas Mil Anos de Idade.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BIMI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ANALISE DOS MÉTODOS PARA DETERMINAR A IDADE DA TERRA</dc:title>
  <dc:creator>Dan D. Johnson</dc:creator>
  <cp:lastModifiedBy>Dan</cp:lastModifiedBy>
  <cp:revision>300</cp:revision>
  <cp:lastPrinted>2023-07-22T18:12:17Z</cp:lastPrinted>
  <dcterms:created xsi:type="dcterms:W3CDTF">2005-06-29T12:38:13Z</dcterms:created>
  <dcterms:modified xsi:type="dcterms:W3CDTF">2023-09-09T16:16:37Z</dcterms:modified>
</cp:coreProperties>
</file>